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10/31/2020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6 of </a:t>
            </a:r>
            <a:r>
              <a:rPr lang="en-US" u="sng" dirty="0"/>
              <a:t>Critical Thinking</a:t>
            </a:r>
            <a:r>
              <a:rPr lang="en-US" dirty="0"/>
              <a:t> by Andrew Lawless</a:t>
            </a:r>
          </a:p>
          <a:p>
            <a:r>
              <a:rPr lang="en-US" dirty="0"/>
              <a:t>“Testing for Validity” Part 1</a:t>
            </a:r>
          </a:p>
          <a:p>
            <a:endParaRPr lang="en-US" dirty="0"/>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4000" dirty="0"/>
              <a:t>Truth Tables for the Logical Constants</a:t>
            </a:r>
          </a:p>
        </p:txBody>
      </p:sp>
      <p:sp>
        <p:nvSpPr>
          <p:cNvPr id="7171" name="Rectangle 4"/>
          <p:cNvSpPr>
            <a:spLocks noGrp="1" noChangeArrowheads="1"/>
          </p:cNvSpPr>
          <p:nvPr>
            <p:ph type="body" sz="half" idx="1"/>
          </p:nvPr>
        </p:nvSpPr>
        <p:spPr/>
        <p:txBody>
          <a:bodyPr/>
          <a:lstStyle/>
          <a:p>
            <a:pPr eaLnBrk="1" hangingPunct="1">
              <a:buFontTx/>
              <a:buNone/>
            </a:pPr>
            <a:r>
              <a:rPr lang="en-US"/>
              <a:t>   </a:t>
            </a:r>
            <a:r>
              <a:rPr lang="en-US" u="sng"/>
              <a:t>Negation</a:t>
            </a:r>
          </a:p>
          <a:p>
            <a:pPr eaLnBrk="1" hangingPunct="1"/>
            <a:endParaRPr lang="en-US"/>
          </a:p>
          <a:p>
            <a:pPr eaLnBrk="1" hangingPunct="1">
              <a:buFontTx/>
              <a:buNone/>
            </a:pPr>
            <a:r>
              <a:rPr lang="en-US" b="1"/>
              <a:t>   </a:t>
            </a:r>
            <a:r>
              <a:rPr lang="en-US" b="1" u="sng"/>
              <a:t>P</a:t>
            </a:r>
            <a:r>
              <a:rPr lang="en-US"/>
              <a:t>	      </a:t>
            </a:r>
            <a:r>
              <a:rPr lang="en-US" b="1" u="sng"/>
              <a:t>~P</a:t>
            </a:r>
          </a:p>
          <a:p>
            <a:pPr eaLnBrk="1" hangingPunct="1">
              <a:buFontTx/>
              <a:buNone/>
            </a:pPr>
            <a:r>
              <a:rPr lang="en-US"/>
              <a:t>   T	       F</a:t>
            </a:r>
          </a:p>
          <a:p>
            <a:pPr eaLnBrk="1" hangingPunct="1">
              <a:buFontTx/>
              <a:buNone/>
            </a:pPr>
            <a:r>
              <a:rPr lang="en-US"/>
              <a:t>   F	       T</a:t>
            </a:r>
          </a:p>
        </p:txBody>
      </p:sp>
      <p:sp>
        <p:nvSpPr>
          <p:cNvPr id="7172" name="Rectangle 5"/>
          <p:cNvSpPr>
            <a:spLocks noGrp="1" noChangeArrowheads="1"/>
          </p:cNvSpPr>
          <p:nvPr>
            <p:ph type="body" sz="half" idx="2"/>
          </p:nvPr>
        </p:nvSpPr>
        <p:spPr/>
        <p:txBody>
          <a:bodyPr/>
          <a:lstStyle/>
          <a:p>
            <a:pPr eaLnBrk="1" hangingPunct="1">
              <a:buFontTx/>
              <a:buNone/>
            </a:pPr>
            <a:r>
              <a:rPr lang="en-US" dirty="0"/>
              <a:t>    </a:t>
            </a:r>
            <a:r>
              <a:rPr lang="en-US" u="sng" dirty="0"/>
              <a:t>Conjunction</a:t>
            </a:r>
          </a:p>
          <a:p>
            <a:pPr eaLnBrk="1" hangingPunct="1"/>
            <a:endParaRPr lang="en-US" u="sng" dirty="0"/>
          </a:p>
          <a:p>
            <a:pPr eaLnBrk="1" hangingPunct="1">
              <a:buFontTx/>
              <a:buNone/>
            </a:pPr>
            <a:r>
              <a:rPr lang="en-US" b="1" u="sng" dirty="0"/>
              <a:t>P Q</a:t>
            </a:r>
            <a:r>
              <a:rPr lang="en-US" b="1" dirty="0"/>
              <a:t>    </a:t>
            </a:r>
            <a:r>
              <a:rPr lang="en-US" dirty="0"/>
              <a:t>	</a:t>
            </a:r>
            <a:r>
              <a:rPr lang="en-US" b="1" u="sng" dirty="0"/>
              <a:t>P &amp; Q</a:t>
            </a:r>
          </a:p>
          <a:p>
            <a:pPr eaLnBrk="1" hangingPunct="1">
              <a:buFontTx/>
              <a:buNone/>
            </a:pPr>
            <a:r>
              <a:rPr lang="en-US" dirty="0"/>
              <a:t>T  </a:t>
            </a:r>
            <a:r>
              <a:rPr lang="en-US" dirty="0" err="1"/>
              <a:t>T</a:t>
            </a:r>
            <a:r>
              <a:rPr lang="en-US" dirty="0"/>
              <a:t>	    </a:t>
            </a:r>
            <a:r>
              <a:rPr lang="en-US" dirty="0" err="1"/>
              <a:t>T</a:t>
            </a:r>
            <a:endParaRPr lang="en-US" dirty="0"/>
          </a:p>
          <a:p>
            <a:pPr eaLnBrk="1" hangingPunct="1">
              <a:buFontTx/>
              <a:buNone/>
            </a:pPr>
            <a:r>
              <a:rPr lang="en-US" dirty="0"/>
              <a:t>T  F	    </a:t>
            </a:r>
            <a:r>
              <a:rPr lang="en-US" dirty="0" err="1"/>
              <a:t>F</a:t>
            </a:r>
            <a:endParaRPr lang="en-US" dirty="0"/>
          </a:p>
          <a:p>
            <a:pPr eaLnBrk="1" hangingPunct="1">
              <a:buFontTx/>
              <a:buNone/>
            </a:pPr>
            <a:r>
              <a:rPr lang="en-US" dirty="0"/>
              <a:t>F  T	    F</a:t>
            </a:r>
          </a:p>
          <a:p>
            <a:pPr eaLnBrk="1" hangingPunct="1">
              <a:buFontTx/>
              <a:buNone/>
            </a:pPr>
            <a:r>
              <a:rPr lang="en-US" dirty="0"/>
              <a:t>F  </a:t>
            </a:r>
            <a:r>
              <a:rPr lang="en-US" dirty="0" err="1"/>
              <a:t>F</a:t>
            </a:r>
            <a:r>
              <a:rPr lang="en-US" dirty="0"/>
              <a:t>	    </a:t>
            </a:r>
            <a:r>
              <a:rPr lang="en-US" dirty="0" err="1"/>
              <a:t>F</a:t>
            </a:r>
            <a:endParaRPr lang="en-US" dirty="0"/>
          </a:p>
        </p:txBody>
      </p:sp>
    </p:spTree>
    <p:extLst>
      <p:ext uri="{BB962C8B-B14F-4D97-AF65-F5344CB8AC3E}">
        <p14:creationId xmlns:p14="http://schemas.microsoft.com/office/powerpoint/2010/main" val="2371468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normAutofit/>
          </a:bodyPr>
          <a:lstStyle/>
          <a:p>
            <a:r>
              <a:rPr lang="en-US" dirty="0"/>
              <a:t>Truth Tables for the Logical Constants</a:t>
            </a:r>
          </a:p>
        </p:txBody>
      </p:sp>
      <p:sp>
        <p:nvSpPr>
          <p:cNvPr id="8195" name="Rectangle 3"/>
          <p:cNvSpPr>
            <a:spLocks noGrp="1" noChangeArrowheads="1"/>
          </p:cNvSpPr>
          <p:nvPr>
            <p:ph type="body" sz="half" idx="1"/>
          </p:nvPr>
        </p:nvSpPr>
        <p:spPr/>
        <p:txBody>
          <a:bodyPr/>
          <a:lstStyle/>
          <a:p>
            <a:pPr eaLnBrk="1" hangingPunct="1">
              <a:buFontTx/>
              <a:buNone/>
            </a:pPr>
            <a:r>
              <a:rPr lang="en-US" dirty="0"/>
              <a:t>     </a:t>
            </a:r>
            <a:r>
              <a:rPr lang="en-US" u="sng" dirty="0"/>
              <a:t>Inclusive Disjunction</a:t>
            </a:r>
          </a:p>
          <a:p>
            <a:pPr eaLnBrk="1" hangingPunct="1"/>
            <a:endParaRPr lang="en-US" b="1" u="sng" dirty="0"/>
          </a:p>
          <a:p>
            <a:pPr eaLnBrk="1" hangingPunct="1">
              <a:buFontTx/>
              <a:buNone/>
            </a:pPr>
            <a:r>
              <a:rPr lang="en-US" b="1" dirty="0"/>
              <a:t>   </a:t>
            </a:r>
            <a:r>
              <a:rPr lang="en-US" b="1" u="sng" dirty="0"/>
              <a:t>P Q</a:t>
            </a:r>
            <a:r>
              <a:rPr lang="en-US" b="1" dirty="0"/>
              <a:t>	       </a:t>
            </a:r>
            <a:r>
              <a:rPr lang="en-US" b="1" u="sng" dirty="0"/>
              <a:t>P </a:t>
            </a:r>
            <a:r>
              <a:rPr lang="en-US" b="1" dirty="0"/>
              <a:t> v </a:t>
            </a:r>
            <a:r>
              <a:rPr lang="en-US" b="1" u="sng" dirty="0"/>
              <a:t>Q</a:t>
            </a:r>
            <a:r>
              <a:rPr lang="en-US" b="1" dirty="0"/>
              <a:t>	</a:t>
            </a:r>
          </a:p>
          <a:p>
            <a:pPr eaLnBrk="1" hangingPunct="1">
              <a:buFontTx/>
              <a:buNone/>
            </a:pPr>
            <a:r>
              <a:rPr lang="en-US" dirty="0"/>
              <a:t>   T </a:t>
            </a:r>
            <a:r>
              <a:rPr lang="en-US" dirty="0" err="1"/>
              <a:t>T</a:t>
            </a:r>
            <a:r>
              <a:rPr lang="en-US" dirty="0"/>
              <a:t>		 </a:t>
            </a:r>
            <a:r>
              <a:rPr lang="en-US" dirty="0" err="1"/>
              <a:t>T</a:t>
            </a:r>
            <a:endParaRPr lang="en-US" dirty="0"/>
          </a:p>
          <a:p>
            <a:pPr eaLnBrk="1" hangingPunct="1">
              <a:buFontTx/>
              <a:buNone/>
            </a:pPr>
            <a:r>
              <a:rPr lang="en-US" dirty="0"/>
              <a:t>   T F	            T</a:t>
            </a:r>
          </a:p>
          <a:p>
            <a:pPr eaLnBrk="1" hangingPunct="1">
              <a:buFontTx/>
              <a:buNone/>
            </a:pPr>
            <a:r>
              <a:rPr lang="en-US" dirty="0"/>
              <a:t>   F T		 </a:t>
            </a:r>
            <a:r>
              <a:rPr lang="en-US" dirty="0" err="1"/>
              <a:t>T</a:t>
            </a:r>
            <a:endParaRPr lang="en-US" dirty="0"/>
          </a:p>
          <a:p>
            <a:pPr eaLnBrk="1" hangingPunct="1">
              <a:buFontTx/>
              <a:buNone/>
            </a:pPr>
            <a:r>
              <a:rPr lang="en-US" dirty="0"/>
              <a:t>   F </a:t>
            </a:r>
            <a:r>
              <a:rPr lang="en-US" dirty="0" err="1"/>
              <a:t>F</a:t>
            </a:r>
            <a:r>
              <a:rPr lang="en-US" dirty="0"/>
              <a:t>		 </a:t>
            </a:r>
            <a:r>
              <a:rPr lang="en-US" dirty="0" err="1"/>
              <a:t>F</a:t>
            </a:r>
            <a:endParaRPr lang="en-US" dirty="0"/>
          </a:p>
        </p:txBody>
      </p:sp>
      <p:sp>
        <p:nvSpPr>
          <p:cNvPr id="8196" name="Rectangle 5"/>
          <p:cNvSpPr>
            <a:spLocks noGrp="1" noChangeArrowheads="1"/>
          </p:cNvSpPr>
          <p:nvPr>
            <p:ph type="body" sz="half" idx="2"/>
          </p:nvPr>
        </p:nvSpPr>
        <p:spPr/>
        <p:txBody>
          <a:bodyPr/>
          <a:lstStyle/>
          <a:p>
            <a:pPr eaLnBrk="1" hangingPunct="1">
              <a:buFontTx/>
              <a:buNone/>
            </a:pPr>
            <a:r>
              <a:rPr lang="en-US" dirty="0"/>
              <a:t>    </a:t>
            </a:r>
            <a:r>
              <a:rPr lang="en-US" u="sng" dirty="0"/>
              <a:t> Exclusive Disjunction</a:t>
            </a:r>
          </a:p>
          <a:p>
            <a:pPr eaLnBrk="1" hangingPunct="1"/>
            <a:endParaRPr lang="en-US" u="sng" dirty="0"/>
          </a:p>
          <a:p>
            <a:pPr eaLnBrk="1" hangingPunct="1">
              <a:buFontTx/>
              <a:buNone/>
            </a:pPr>
            <a:r>
              <a:rPr lang="en-US" b="1" dirty="0"/>
              <a:t>   </a:t>
            </a:r>
            <a:r>
              <a:rPr lang="en-US" b="1" u="sng" dirty="0"/>
              <a:t>P Q</a:t>
            </a:r>
            <a:r>
              <a:rPr lang="en-US" b="1" dirty="0"/>
              <a:t>		</a:t>
            </a:r>
            <a:r>
              <a:rPr lang="en-US" b="1" u="sng" dirty="0"/>
              <a:t>P v Q</a:t>
            </a:r>
          </a:p>
          <a:p>
            <a:pPr eaLnBrk="1" hangingPunct="1">
              <a:buFontTx/>
              <a:buNone/>
            </a:pPr>
            <a:r>
              <a:rPr lang="en-US" dirty="0"/>
              <a:t>   T </a:t>
            </a:r>
            <a:r>
              <a:rPr lang="en-US" dirty="0" err="1"/>
              <a:t>T</a:t>
            </a:r>
            <a:r>
              <a:rPr lang="en-US" dirty="0"/>
              <a:t>		    F</a:t>
            </a:r>
          </a:p>
          <a:p>
            <a:pPr eaLnBrk="1" hangingPunct="1">
              <a:buFontTx/>
              <a:buNone/>
            </a:pPr>
            <a:r>
              <a:rPr lang="en-US" dirty="0"/>
              <a:t>   T F		    T</a:t>
            </a:r>
          </a:p>
          <a:p>
            <a:pPr eaLnBrk="1" hangingPunct="1">
              <a:buFontTx/>
              <a:buNone/>
            </a:pPr>
            <a:r>
              <a:rPr lang="en-US" dirty="0"/>
              <a:t>   F T		    </a:t>
            </a:r>
            <a:r>
              <a:rPr lang="en-US" dirty="0" err="1"/>
              <a:t>T</a:t>
            </a:r>
            <a:endParaRPr lang="en-US" dirty="0"/>
          </a:p>
          <a:p>
            <a:pPr eaLnBrk="1" hangingPunct="1">
              <a:buFontTx/>
              <a:buNone/>
            </a:pPr>
            <a:r>
              <a:rPr lang="en-US" dirty="0"/>
              <a:t>   F </a:t>
            </a:r>
            <a:r>
              <a:rPr lang="en-US" dirty="0" err="1"/>
              <a:t>F</a:t>
            </a:r>
            <a:r>
              <a:rPr lang="en-US" dirty="0"/>
              <a:t>		    F</a:t>
            </a:r>
          </a:p>
        </p:txBody>
      </p:sp>
    </p:spTree>
    <p:extLst>
      <p:ext uri="{BB962C8B-B14F-4D97-AF65-F5344CB8AC3E}">
        <p14:creationId xmlns:p14="http://schemas.microsoft.com/office/powerpoint/2010/main" val="366999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normAutofit/>
          </a:bodyPr>
          <a:lstStyle/>
          <a:p>
            <a:r>
              <a:rPr lang="en-US" dirty="0"/>
              <a:t>Truth Tables for the Logical Constants</a:t>
            </a:r>
          </a:p>
        </p:txBody>
      </p:sp>
      <p:sp>
        <p:nvSpPr>
          <p:cNvPr id="8195" name="Rectangle 3"/>
          <p:cNvSpPr>
            <a:spLocks noGrp="1" noChangeArrowheads="1"/>
          </p:cNvSpPr>
          <p:nvPr>
            <p:ph type="body" sz="half" idx="1"/>
          </p:nvPr>
        </p:nvSpPr>
        <p:spPr/>
        <p:txBody>
          <a:bodyPr/>
          <a:lstStyle/>
          <a:p>
            <a:pPr>
              <a:buNone/>
            </a:pPr>
            <a:r>
              <a:rPr lang="en-US" dirty="0"/>
              <a:t>     </a:t>
            </a:r>
            <a:r>
              <a:rPr lang="en-US" u="sng" dirty="0"/>
              <a:t>Hypothetical</a:t>
            </a:r>
          </a:p>
          <a:p>
            <a:endParaRPr lang="en-US" u="sng" dirty="0"/>
          </a:p>
          <a:p>
            <a:pPr>
              <a:buNone/>
            </a:pPr>
            <a:r>
              <a:rPr lang="en-US" b="1" dirty="0"/>
              <a:t>   </a:t>
            </a:r>
            <a:r>
              <a:rPr lang="en-US" b="1" u="sng" dirty="0"/>
              <a:t>P Q</a:t>
            </a:r>
            <a:r>
              <a:rPr lang="en-US" b="1" dirty="0"/>
              <a:t>		</a:t>
            </a:r>
            <a:r>
              <a:rPr lang="en-US" b="1" u="sng" dirty="0"/>
              <a:t>P -&gt; Q</a:t>
            </a:r>
          </a:p>
          <a:p>
            <a:pPr>
              <a:buNone/>
            </a:pPr>
            <a:r>
              <a:rPr lang="en-US" dirty="0"/>
              <a:t>   T </a:t>
            </a:r>
            <a:r>
              <a:rPr lang="en-US" dirty="0" err="1"/>
              <a:t>T</a:t>
            </a:r>
            <a:r>
              <a:rPr lang="en-US" dirty="0"/>
              <a:t>		    </a:t>
            </a:r>
            <a:r>
              <a:rPr lang="en-US" dirty="0" err="1"/>
              <a:t>T</a:t>
            </a:r>
            <a:endParaRPr lang="en-US" dirty="0"/>
          </a:p>
          <a:p>
            <a:pPr>
              <a:buNone/>
            </a:pPr>
            <a:r>
              <a:rPr lang="en-US" dirty="0"/>
              <a:t>   T F		    </a:t>
            </a:r>
            <a:r>
              <a:rPr lang="en-US" dirty="0" err="1"/>
              <a:t>F</a:t>
            </a:r>
            <a:endParaRPr lang="en-US" dirty="0"/>
          </a:p>
          <a:p>
            <a:pPr>
              <a:buNone/>
            </a:pPr>
            <a:r>
              <a:rPr lang="en-US" dirty="0"/>
              <a:t>   F T		    </a:t>
            </a:r>
            <a:r>
              <a:rPr lang="en-US" dirty="0" err="1"/>
              <a:t>T</a:t>
            </a:r>
            <a:endParaRPr lang="en-US" dirty="0"/>
          </a:p>
          <a:p>
            <a:pPr>
              <a:buNone/>
            </a:pPr>
            <a:r>
              <a:rPr lang="en-US" dirty="0"/>
              <a:t>   F </a:t>
            </a:r>
            <a:r>
              <a:rPr lang="en-US" dirty="0" err="1"/>
              <a:t>F</a:t>
            </a:r>
            <a:r>
              <a:rPr lang="en-US" dirty="0"/>
              <a:t>		    T</a:t>
            </a:r>
          </a:p>
          <a:p>
            <a:pPr eaLnBrk="1" hangingPunct="1">
              <a:buFontTx/>
              <a:buNone/>
            </a:pPr>
            <a:endParaRPr lang="en-US" dirty="0"/>
          </a:p>
        </p:txBody>
      </p:sp>
      <p:sp>
        <p:nvSpPr>
          <p:cNvPr id="8196" name="Rectangle 5"/>
          <p:cNvSpPr>
            <a:spLocks noGrp="1" noChangeArrowheads="1"/>
          </p:cNvSpPr>
          <p:nvPr>
            <p:ph type="body" sz="half" idx="2"/>
          </p:nvPr>
        </p:nvSpPr>
        <p:spPr/>
        <p:txBody>
          <a:bodyPr/>
          <a:lstStyle/>
          <a:p>
            <a:pPr>
              <a:buNone/>
            </a:pPr>
            <a:r>
              <a:rPr lang="en-US" dirty="0"/>
              <a:t>      </a:t>
            </a:r>
            <a:r>
              <a:rPr lang="en-US" u="sng" dirty="0" err="1"/>
              <a:t>Biconditional</a:t>
            </a:r>
            <a:endParaRPr lang="en-US" u="sng" dirty="0"/>
          </a:p>
          <a:p>
            <a:endParaRPr lang="en-US" u="sng" dirty="0"/>
          </a:p>
          <a:p>
            <a:pPr>
              <a:buNone/>
            </a:pPr>
            <a:r>
              <a:rPr lang="en-US" b="1" dirty="0"/>
              <a:t>    </a:t>
            </a:r>
            <a:r>
              <a:rPr lang="en-US" b="1" u="sng" dirty="0"/>
              <a:t>P Q</a:t>
            </a:r>
            <a:r>
              <a:rPr lang="en-US" b="1" dirty="0"/>
              <a:t>		</a:t>
            </a:r>
            <a:r>
              <a:rPr lang="en-US" b="1" u="sng" dirty="0"/>
              <a:t>P </a:t>
            </a:r>
            <a:r>
              <a:rPr lang="en-US" b="1" u="sng" dirty="0">
                <a:sym typeface="Wingdings" pitchFamily="2" charset="2"/>
              </a:rPr>
              <a:t> Q</a:t>
            </a:r>
            <a:r>
              <a:rPr lang="en-US" b="1" dirty="0"/>
              <a:t>	</a:t>
            </a:r>
          </a:p>
          <a:p>
            <a:pPr>
              <a:buNone/>
            </a:pPr>
            <a:r>
              <a:rPr lang="en-US" dirty="0"/>
              <a:t>    T </a:t>
            </a:r>
            <a:r>
              <a:rPr lang="en-US" dirty="0" err="1"/>
              <a:t>T</a:t>
            </a:r>
            <a:r>
              <a:rPr lang="en-US" dirty="0"/>
              <a:t>		     </a:t>
            </a:r>
            <a:r>
              <a:rPr lang="en-US" dirty="0" err="1"/>
              <a:t>T</a:t>
            </a:r>
            <a:endParaRPr lang="en-US" dirty="0"/>
          </a:p>
          <a:p>
            <a:pPr>
              <a:buNone/>
            </a:pPr>
            <a:r>
              <a:rPr lang="en-US" dirty="0"/>
              <a:t>    T F		     </a:t>
            </a:r>
            <a:r>
              <a:rPr lang="en-US" dirty="0" err="1"/>
              <a:t>F</a:t>
            </a:r>
            <a:endParaRPr lang="en-US" dirty="0"/>
          </a:p>
          <a:p>
            <a:pPr>
              <a:buNone/>
            </a:pPr>
            <a:r>
              <a:rPr lang="en-US" dirty="0"/>
              <a:t>    F T                   F</a:t>
            </a:r>
          </a:p>
          <a:p>
            <a:pPr>
              <a:buNone/>
            </a:pPr>
            <a:r>
              <a:rPr lang="en-US" dirty="0"/>
              <a:t>    F </a:t>
            </a:r>
            <a:r>
              <a:rPr lang="en-US" dirty="0" err="1"/>
              <a:t>F</a:t>
            </a:r>
            <a:r>
              <a:rPr lang="en-US" dirty="0"/>
              <a:t>		     T</a:t>
            </a:r>
          </a:p>
        </p:txBody>
      </p:sp>
    </p:spTree>
    <p:extLst>
      <p:ext uri="{BB962C8B-B14F-4D97-AF65-F5344CB8AC3E}">
        <p14:creationId xmlns:p14="http://schemas.microsoft.com/office/powerpoint/2010/main" val="271695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Truth Table Exercise</a:t>
            </a:r>
          </a:p>
        </p:txBody>
      </p:sp>
      <p:sp>
        <p:nvSpPr>
          <p:cNvPr id="10243" name="Rectangle 3"/>
          <p:cNvSpPr>
            <a:spLocks noGrp="1" noChangeArrowheads="1"/>
          </p:cNvSpPr>
          <p:nvPr>
            <p:ph type="body" idx="1"/>
          </p:nvPr>
        </p:nvSpPr>
        <p:spPr/>
        <p:txBody>
          <a:bodyPr/>
          <a:lstStyle/>
          <a:p>
            <a:pPr eaLnBrk="1" hangingPunct="1">
              <a:lnSpc>
                <a:spcPct val="80000"/>
              </a:lnSpc>
            </a:pPr>
            <a:r>
              <a:rPr lang="en-US" sz="1800" b="1" u="sng"/>
              <a:t>A   B   C	[(A  </a:t>
            </a:r>
            <a:r>
              <a:rPr lang="en-US" sz="1800" b="1" u="sng">
                <a:solidFill>
                  <a:schemeClr val="folHlink"/>
                </a:solidFill>
              </a:rPr>
              <a:t> </a:t>
            </a:r>
            <a:r>
              <a:rPr lang="en-US" sz="1800" b="1" u="sng">
                <a:solidFill>
                  <a:schemeClr val="accent1"/>
                </a:solidFill>
              </a:rPr>
              <a:t>&amp;</a:t>
            </a:r>
            <a:r>
              <a:rPr lang="en-US" sz="1800" b="1" u="sng"/>
              <a:t>   B)   </a:t>
            </a:r>
            <a:r>
              <a:rPr lang="en-US" sz="1800" b="1" u="sng">
                <a:solidFill>
                  <a:schemeClr val="folHlink"/>
                </a:solidFill>
              </a:rPr>
              <a:t>-&gt;</a:t>
            </a:r>
            <a:r>
              <a:rPr lang="en-US" sz="1800" b="1" u="sng"/>
              <a:t>   C]   </a:t>
            </a:r>
            <a:r>
              <a:rPr lang="en-US" sz="1800" b="1" u="sng">
                <a:solidFill>
                  <a:schemeClr val="tx2"/>
                </a:solidFill>
              </a:rPr>
              <a:t>&lt;-&gt;</a:t>
            </a:r>
            <a:r>
              <a:rPr lang="en-US" sz="1800" b="1" u="sng"/>
              <a:t>    </a:t>
            </a:r>
            <a:r>
              <a:rPr lang="en-US" sz="1800" b="1" u="sng">
                <a:solidFill>
                  <a:schemeClr val="accent2"/>
                </a:solidFill>
              </a:rPr>
              <a:t>~</a:t>
            </a:r>
            <a:r>
              <a:rPr lang="en-US" sz="1800" b="1" u="sng"/>
              <a:t> [( C  </a:t>
            </a:r>
            <a:r>
              <a:rPr lang="en-US" sz="1800" b="1" u="sng">
                <a:solidFill>
                  <a:schemeClr val="folHlink"/>
                </a:solidFill>
              </a:rPr>
              <a:t>v </a:t>
            </a:r>
            <a:r>
              <a:rPr lang="en-US" sz="1800" b="1" u="sng"/>
              <a:t>  </a:t>
            </a:r>
            <a:r>
              <a:rPr lang="en-US" sz="1800" b="1" u="sng">
                <a:solidFill>
                  <a:schemeClr val="accent1"/>
                </a:solidFill>
              </a:rPr>
              <a:t>~</a:t>
            </a:r>
            <a:r>
              <a:rPr lang="en-US" sz="1800" b="1" u="sng"/>
              <a:t>  A)   </a:t>
            </a:r>
            <a:r>
              <a:rPr lang="en-US" sz="1800" b="1" u="sng">
                <a:solidFill>
                  <a:schemeClr val="hlink"/>
                </a:solidFill>
              </a:rPr>
              <a:t>-&gt;</a:t>
            </a:r>
            <a:r>
              <a:rPr lang="en-US" sz="1800" b="1" u="sng">
                <a:solidFill>
                  <a:schemeClr val="folHlink"/>
                </a:solidFill>
              </a:rPr>
              <a:t>   ~</a:t>
            </a:r>
            <a:r>
              <a:rPr lang="en-US" sz="1800" b="1" u="sng"/>
              <a:t> ( B   </a:t>
            </a:r>
            <a:r>
              <a:rPr lang="en-US" sz="1800" b="1" u="sng">
                <a:solidFill>
                  <a:schemeClr val="accent1"/>
                </a:solidFill>
              </a:rPr>
              <a:t>&amp;</a:t>
            </a:r>
            <a:r>
              <a:rPr lang="en-US" sz="1800" b="1" u="sng"/>
              <a:t>   A)]</a:t>
            </a:r>
            <a:endParaRPr lang="en-US" sz="1800"/>
          </a:p>
          <a:p>
            <a:pPr eaLnBrk="1" hangingPunct="1">
              <a:lnSpc>
                <a:spcPct val="80000"/>
              </a:lnSpc>
            </a:pPr>
            <a:r>
              <a:rPr lang="en-US" sz="1800"/>
              <a:t>T   T    T	        	</a:t>
            </a:r>
          </a:p>
          <a:p>
            <a:pPr eaLnBrk="1" hangingPunct="1">
              <a:lnSpc>
                <a:spcPct val="80000"/>
              </a:lnSpc>
            </a:pPr>
            <a:r>
              <a:rPr lang="en-US" sz="1800"/>
              <a:t>T   T    F	        </a:t>
            </a:r>
          </a:p>
          <a:p>
            <a:pPr eaLnBrk="1" hangingPunct="1">
              <a:lnSpc>
                <a:spcPct val="80000"/>
              </a:lnSpc>
            </a:pPr>
            <a:r>
              <a:rPr lang="en-US" sz="1800"/>
              <a:t>T   F    T	        </a:t>
            </a:r>
          </a:p>
          <a:p>
            <a:pPr eaLnBrk="1" hangingPunct="1">
              <a:lnSpc>
                <a:spcPct val="80000"/>
              </a:lnSpc>
            </a:pPr>
            <a:r>
              <a:rPr lang="en-US" sz="1800"/>
              <a:t>T   F    F	        </a:t>
            </a:r>
          </a:p>
          <a:p>
            <a:pPr eaLnBrk="1" hangingPunct="1">
              <a:lnSpc>
                <a:spcPct val="80000"/>
              </a:lnSpc>
            </a:pPr>
            <a:r>
              <a:rPr lang="en-US" sz="1800"/>
              <a:t>F   T    T	        </a:t>
            </a:r>
          </a:p>
          <a:p>
            <a:pPr eaLnBrk="1" hangingPunct="1">
              <a:lnSpc>
                <a:spcPct val="80000"/>
              </a:lnSpc>
            </a:pPr>
            <a:r>
              <a:rPr lang="en-US" sz="1800"/>
              <a:t>F   T    F	        </a:t>
            </a:r>
          </a:p>
          <a:p>
            <a:pPr eaLnBrk="1" hangingPunct="1">
              <a:lnSpc>
                <a:spcPct val="80000"/>
              </a:lnSpc>
            </a:pPr>
            <a:r>
              <a:rPr lang="en-US" sz="1800"/>
              <a:t>F   F    T	        </a:t>
            </a:r>
          </a:p>
          <a:p>
            <a:pPr eaLnBrk="1" hangingPunct="1">
              <a:lnSpc>
                <a:spcPct val="80000"/>
              </a:lnSpc>
            </a:pPr>
            <a:r>
              <a:rPr lang="en-US" sz="1800"/>
              <a:t>F   F    F	        </a:t>
            </a:r>
          </a:p>
          <a:p>
            <a:pPr eaLnBrk="1" hangingPunct="1"/>
            <a:endParaRPr lang="en-US"/>
          </a:p>
        </p:txBody>
      </p:sp>
    </p:spTree>
    <p:extLst>
      <p:ext uri="{BB962C8B-B14F-4D97-AF65-F5344CB8AC3E}">
        <p14:creationId xmlns:p14="http://schemas.microsoft.com/office/powerpoint/2010/main" val="227790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t>Truth Table Exercise</a:t>
            </a:r>
          </a:p>
        </p:txBody>
      </p:sp>
      <p:sp>
        <p:nvSpPr>
          <p:cNvPr id="11267" name="Rectangle 3"/>
          <p:cNvSpPr>
            <a:spLocks noGrp="1" noChangeArrowheads="1"/>
          </p:cNvSpPr>
          <p:nvPr>
            <p:ph type="body" idx="1"/>
          </p:nvPr>
        </p:nvSpPr>
        <p:spPr>
          <a:xfrm>
            <a:off x="1905000" y="1524001"/>
            <a:ext cx="8229600" cy="4525963"/>
          </a:xfrm>
        </p:spPr>
        <p:txBody>
          <a:bodyPr>
            <a:normAutofit lnSpcReduction="10000"/>
          </a:bodyPr>
          <a:lstStyle/>
          <a:p>
            <a:pPr eaLnBrk="1" hangingPunct="1">
              <a:lnSpc>
                <a:spcPct val="80000"/>
              </a:lnSpc>
            </a:pPr>
            <a:r>
              <a:rPr lang="en-US" sz="1800" b="1" u="sng" dirty="0"/>
              <a:t>A   B   C	[(A  </a:t>
            </a:r>
            <a:r>
              <a:rPr lang="en-US" sz="1800" b="1" u="sng" dirty="0">
                <a:solidFill>
                  <a:schemeClr val="folHlink"/>
                </a:solidFill>
              </a:rPr>
              <a:t> </a:t>
            </a:r>
            <a:r>
              <a:rPr lang="en-US" sz="1800" b="1" u="sng" dirty="0">
                <a:solidFill>
                  <a:schemeClr val="accent1"/>
                </a:solidFill>
              </a:rPr>
              <a:t>&amp;</a:t>
            </a:r>
            <a:r>
              <a:rPr lang="en-US" sz="1800" b="1" u="sng" dirty="0"/>
              <a:t>   B)   </a:t>
            </a:r>
            <a:r>
              <a:rPr lang="en-US" sz="1800" b="1" u="sng" dirty="0">
                <a:solidFill>
                  <a:schemeClr val="folHlink"/>
                </a:solidFill>
              </a:rPr>
              <a:t>-&gt;</a:t>
            </a:r>
            <a:r>
              <a:rPr lang="en-US" sz="1800" b="1" u="sng" dirty="0"/>
              <a:t>   C]   </a:t>
            </a:r>
            <a:r>
              <a:rPr lang="en-US" sz="1800" b="1" u="sng" dirty="0">
                <a:solidFill>
                  <a:schemeClr val="tx2"/>
                </a:solidFill>
              </a:rPr>
              <a:t>&lt;-&gt;</a:t>
            </a:r>
            <a:r>
              <a:rPr lang="en-US" sz="1800" b="1" u="sng" dirty="0"/>
              <a:t>    </a:t>
            </a:r>
            <a:r>
              <a:rPr lang="en-US" sz="1800" b="1" u="sng" dirty="0">
                <a:solidFill>
                  <a:schemeClr val="accent2"/>
                </a:solidFill>
              </a:rPr>
              <a:t>~</a:t>
            </a:r>
            <a:r>
              <a:rPr lang="en-US" sz="1800" b="1" u="sng" dirty="0"/>
              <a:t> [( C  </a:t>
            </a:r>
            <a:r>
              <a:rPr lang="en-US" sz="1800" b="1" u="sng" dirty="0">
                <a:solidFill>
                  <a:schemeClr val="folHlink"/>
                </a:solidFill>
              </a:rPr>
              <a:t>v </a:t>
            </a:r>
            <a:r>
              <a:rPr lang="en-US" sz="1800" b="1" u="sng" dirty="0"/>
              <a:t>  </a:t>
            </a:r>
            <a:r>
              <a:rPr lang="en-US" sz="1800" b="1" u="sng" dirty="0">
                <a:solidFill>
                  <a:schemeClr val="accent1"/>
                </a:solidFill>
              </a:rPr>
              <a:t>~</a:t>
            </a:r>
            <a:r>
              <a:rPr lang="en-US" sz="1800" b="1" u="sng" dirty="0"/>
              <a:t>  A)   </a:t>
            </a:r>
            <a:r>
              <a:rPr lang="en-US" sz="1800" b="1" u="sng" dirty="0">
                <a:solidFill>
                  <a:schemeClr val="hlink"/>
                </a:solidFill>
              </a:rPr>
              <a:t>-&gt;</a:t>
            </a:r>
            <a:r>
              <a:rPr lang="en-US" sz="1800" b="1" u="sng" dirty="0">
                <a:solidFill>
                  <a:schemeClr val="folHlink"/>
                </a:solidFill>
              </a:rPr>
              <a:t>   ~</a:t>
            </a:r>
            <a:r>
              <a:rPr lang="en-US" sz="1800" b="1" u="sng" dirty="0"/>
              <a:t> ( B   </a:t>
            </a:r>
            <a:r>
              <a:rPr lang="en-US" sz="1800" b="1" u="sng" dirty="0">
                <a:solidFill>
                  <a:schemeClr val="accent1"/>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T        </a:t>
            </a:r>
            <a:r>
              <a:rPr lang="en-US" sz="1800" dirty="0" err="1"/>
              <a:t>T</a:t>
            </a:r>
            <a:r>
              <a:rPr lang="en-US" sz="1800" dirty="0"/>
              <a:t>            </a:t>
            </a:r>
            <a:r>
              <a:rPr lang="en-US" sz="1800" dirty="0" err="1"/>
              <a:t>T</a:t>
            </a:r>
            <a:r>
              <a:rPr lang="en-US" sz="1800" dirty="0"/>
              <a:t>                     </a:t>
            </a:r>
            <a:r>
              <a:rPr lang="en-US" sz="1800" dirty="0" err="1"/>
              <a:t>T</a:t>
            </a:r>
            <a:r>
              <a:rPr lang="en-US" sz="1800" dirty="0"/>
              <a:t>            </a:t>
            </a:r>
            <a:r>
              <a:rPr lang="en-US" sz="1800" dirty="0" err="1"/>
              <a:t>T</a:t>
            </a:r>
            <a:r>
              <a:rPr lang="en-US" sz="1800" dirty="0"/>
              <a:t>                </a:t>
            </a:r>
            <a:r>
              <a:rPr lang="en-US" sz="1800" dirty="0" err="1"/>
              <a:t>T</a:t>
            </a:r>
            <a:r>
              <a:rPr lang="en-US" sz="1800" dirty="0"/>
              <a:t>         </a:t>
            </a:r>
            <a:r>
              <a:rPr lang="en-US" sz="1800" dirty="0" err="1"/>
              <a:t>T</a:t>
            </a:r>
            <a:endParaRPr lang="en-US" sz="1800" dirty="0"/>
          </a:p>
          <a:p>
            <a:pPr eaLnBrk="1" hangingPunct="1">
              <a:lnSpc>
                <a:spcPct val="80000"/>
              </a:lnSpc>
            </a:pPr>
            <a:r>
              <a:rPr lang="en-US" sz="1800" dirty="0"/>
              <a:t>T   </a:t>
            </a:r>
            <a:r>
              <a:rPr lang="en-US" sz="1800" dirty="0" err="1"/>
              <a:t>T</a:t>
            </a:r>
            <a:r>
              <a:rPr lang="en-US" sz="1800" dirty="0"/>
              <a:t>    F	   T        </a:t>
            </a:r>
            <a:r>
              <a:rPr lang="en-US" sz="1800" dirty="0" err="1"/>
              <a:t>T</a:t>
            </a:r>
            <a:r>
              <a:rPr lang="en-US" sz="1800" dirty="0"/>
              <a:t>            F                     </a:t>
            </a:r>
            <a:r>
              <a:rPr lang="en-US" sz="1800" dirty="0" err="1"/>
              <a:t>F</a:t>
            </a:r>
            <a:r>
              <a:rPr lang="en-US" sz="1800" dirty="0"/>
              <a:t>            T                </a:t>
            </a:r>
            <a:r>
              <a:rPr lang="en-US" sz="1800" dirty="0" err="1"/>
              <a:t>T</a:t>
            </a:r>
            <a:r>
              <a:rPr lang="en-US" sz="1800" dirty="0"/>
              <a:t>         </a:t>
            </a:r>
            <a:r>
              <a:rPr lang="en-US" sz="1800" dirty="0" err="1"/>
              <a:t>T</a:t>
            </a:r>
            <a:endParaRPr lang="en-US" sz="1800" dirty="0"/>
          </a:p>
          <a:p>
            <a:pPr eaLnBrk="1" hangingPunct="1">
              <a:lnSpc>
                <a:spcPct val="80000"/>
              </a:lnSpc>
            </a:pPr>
            <a:r>
              <a:rPr lang="en-US" sz="1800" dirty="0"/>
              <a:t>T   F    T	   T        F            T                     </a:t>
            </a:r>
            <a:r>
              <a:rPr lang="en-US" sz="1800" dirty="0" err="1"/>
              <a:t>T</a:t>
            </a:r>
            <a:r>
              <a:rPr lang="en-US" sz="1800" dirty="0"/>
              <a:t>            </a:t>
            </a:r>
            <a:r>
              <a:rPr lang="en-US" sz="1800" dirty="0" err="1"/>
              <a:t>T</a:t>
            </a:r>
            <a:r>
              <a:rPr lang="en-US" sz="1800" dirty="0"/>
              <a:t>                F         T       </a:t>
            </a:r>
          </a:p>
          <a:p>
            <a:pPr eaLnBrk="1" hangingPunct="1">
              <a:lnSpc>
                <a:spcPct val="80000"/>
              </a:lnSpc>
            </a:pPr>
            <a:r>
              <a:rPr lang="en-US" sz="1800" dirty="0"/>
              <a:t>T   F    </a:t>
            </a:r>
            <a:r>
              <a:rPr lang="en-US" sz="1800" dirty="0" err="1"/>
              <a:t>F</a:t>
            </a:r>
            <a:r>
              <a:rPr lang="en-US" sz="1800" dirty="0"/>
              <a:t>	   T        F            </a:t>
            </a:r>
            <a:r>
              <a:rPr lang="en-US" sz="1800" dirty="0" err="1"/>
              <a:t>F</a:t>
            </a:r>
            <a:r>
              <a:rPr lang="en-US" sz="1800" dirty="0"/>
              <a:t>                     </a:t>
            </a:r>
            <a:r>
              <a:rPr lang="en-US" sz="1800" dirty="0" err="1"/>
              <a:t>F</a:t>
            </a:r>
            <a:r>
              <a:rPr lang="en-US" sz="1800" dirty="0"/>
              <a:t>            T                F         T        </a:t>
            </a:r>
          </a:p>
          <a:p>
            <a:pPr eaLnBrk="1" hangingPunct="1">
              <a:lnSpc>
                <a:spcPct val="80000"/>
              </a:lnSpc>
            </a:pPr>
            <a:r>
              <a:rPr lang="en-US" sz="1800" dirty="0"/>
              <a:t>F   T    </a:t>
            </a:r>
            <a:r>
              <a:rPr lang="en-US" sz="1800" dirty="0" err="1"/>
              <a:t>T</a:t>
            </a:r>
            <a:r>
              <a:rPr lang="en-US" sz="1800" dirty="0"/>
              <a:t>	   F        T            </a:t>
            </a:r>
            <a:r>
              <a:rPr lang="en-US" sz="1800" dirty="0" err="1"/>
              <a:t>T</a:t>
            </a:r>
            <a:r>
              <a:rPr lang="en-US" sz="1800" dirty="0"/>
              <a:t>                     </a:t>
            </a:r>
            <a:r>
              <a:rPr lang="en-US" sz="1800" dirty="0" err="1"/>
              <a:t>T</a:t>
            </a:r>
            <a:r>
              <a:rPr lang="en-US" sz="1800" dirty="0"/>
              <a:t>            F                T         F        </a:t>
            </a:r>
          </a:p>
          <a:p>
            <a:pPr eaLnBrk="1" hangingPunct="1">
              <a:lnSpc>
                <a:spcPct val="80000"/>
              </a:lnSpc>
            </a:pPr>
            <a:r>
              <a:rPr lang="en-US" sz="1800" dirty="0"/>
              <a:t>F   T    F	   F        T            F                     </a:t>
            </a:r>
            <a:r>
              <a:rPr lang="en-US" sz="1800" dirty="0" err="1"/>
              <a:t>F</a:t>
            </a:r>
            <a:r>
              <a:rPr lang="en-US" sz="1800" dirty="0"/>
              <a:t>            </a:t>
            </a:r>
            <a:r>
              <a:rPr lang="en-US" sz="1800" dirty="0" err="1"/>
              <a:t>F</a:t>
            </a:r>
            <a:r>
              <a:rPr lang="en-US" sz="1800" dirty="0"/>
              <a:t>                T         F        </a:t>
            </a:r>
          </a:p>
          <a:p>
            <a:pPr eaLnBrk="1" hangingPunct="1">
              <a:lnSpc>
                <a:spcPct val="80000"/>
              </a:lnSpc>
            </a:pPr>
            <a:r>
              <a:rPr lang="en-US" sz="1800" dirty="0"/>
              <a:t>F   </a:t>
            </a:r>
            <a:r>
              <a:rPr lang="en-US" sz="1800" dirty="0" err="1"/>
              <a:t>F</a:t>
            </a:r>
            <a:r>
              <a:rPr lang="en-US" sz="1800" dirty="0"/>
              <a:t>    T	   F        </a:t>
            </a:r>
            <a:r>
              <a:rPr lang="en-US" sz="1800" dirty="0" err="1"/>
              <a:t>F</a:t>
            </a:r>
            <a:r>
              <a:rPr lang="en-US" sz="1800" dirty="0"/>
              <a:t>            T                     </a:t>
            </a:r>
            <a:r>
              <a:rPr lang="en-US" sz="1800" dirty="0" err="1"/>
              <a:t>T</a:t>
            </a:r>
            <a:r>
              <a:rPr lang="en-US" sz="1800" dirty="0"/>
              <a:t>            F                </a:t>
            </a:r>
            <a:r>
              <a:rPr lang="en-US" sz="1800" dirty="0" err="1"/>
              <a:t>F</a:t>
            </a:r>
            <a:r>
              <a:rPr lang="en-US" sz="1800" dirty="0"/>
              <a:t>         </a:t>
            </a:r>
            <a:r>
              <a:rPr lang="en-US" sz="1800" dirty="0" err="1"/>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F        </a:t>
            </a:r>
            <a:r>
              <a:rPr lang="en-US" sz="1800" dirty="0" err="1"/>
              <a:t>F</a:t>
            </a:r>
            <a:r>
              <a:rPr lang="en-US" sz="1800" dirty="0"/>
              <a:t>            </a:t>
            </a:r>
            <a:r>
              <a:rPr lang="en-US" sz="1800" dirty="0" err="1"/>
              <a:t>F</a:t>
            </a:r>
            <a:r>
              <a:rPr lang="en-US" sz="1800" dirty="0"/>
              <a:t>                     </a:t>
            </a:r>
            <a:r>
              <a:rPr lang="en-US" sz="1800" dirty="0" err="1"/>
              <a:t>F</a:t>
            </a:r>
            <a:r>
              <a:rPr lang="en-US" sz="1800" dirty="0"/>
              <a:t>            </a:t>
            </a:r>
            <a:r>
              <a:rPr lang="en-US" sz="1800" dirty="0" err="1"/>
              <a:t>F</a:t>
            </a:r>
            <a:r>
              <a:rPr lang="en-US" sz="1800" dirty="0"/>
              <a:t>                </a:t>
            </a:r>
            <a:r>
              <a:rPr lang="en-US" sz="1800" dirty="0" err="1"/>
              <a:t>F</a:t>
            </a:r>
            <a:r>
              <a:rPr lang="en-US" sz="1800" dirty="0"/>
              <a:t>         </a:t>
            </a:r>
            <a:r>
              <a:rPr lang="en-US" sz="1800" dirty="0" err="1"/>
              <a:t>F</a:t>
            </a:r>
            <a:r>
              <a:rPr lang="en-US" sz="1800" dirty="0"/>
              <a:t> </a:t>
            </a:r>
          </a:p>
          <a:p>
            <a:pPr eaLnBrk="1" hangingPunct="1">
              <a:lnSpc>
                <a:spcPct val="80000"/>
              </a:lnSpc>
            </a:pPr>
            <a:endParaRPr lang="en-US" sz="1800" dirty="0"/>
          </a:p>
          <a:p>
            <a:pPr eaLnBrk="1" hangingPunct="1">
              <a:lnSpc>
                <a:spcPct val="80000"/>
              </a:lnSpc>
            </a:pPr>
            <a:endParaRPr lang="en-US" sz="1800" dirty="0"/>
          </a:p>
          <a:p>
            <a:pPr eaLnBrk="1" hangingPunct="1">
              <a:lnSpc>
                <a:spcPct val="80000"/>
              </a:lnSpc>
            </a:pPr>
            <a:r>
              <a:rPr lang="en-US" sz="1800" dirty="0"/>
              <a:t>You could write out all the truth values for the simple propositions and place them in your truth table. This has the potential to be messy, but as long as you are careful it isn’t a mistake to do this.       </a:t>
            </a:r>
          </a:p>
          <a:p>
            <a:pPr eaLnBrk="1" hangingPunct="1">
              <a:buFontTx/>
              <a:buNone/>
            </a:pPr>
            <a:endParaRPr lang="en-US" dirty="0"/>
          </a:p>
        </p:txBody>
      </p:sp>
    </p:spTree>
    <p:extLst>
      <p:ext uri="{BB962C8B-B14F-4D97-AF65-F5344CB8AC3E}">
        <p14:creationId xmlns:p14="http://schemas.microsoft.com/office/powerpoint/2010/main" val="3749911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t>Truth Table Exercise</a:t>
            </a:r>
          </a:p>
        </p:txBody>
      </p:sp>
      <p:sp>
        <p:nvSpPr>
          <p:cNvPr id="12291" name="Rectangle 3"/>
          <p:cNvSpPr>
            <a:spLocks noGrp="1" noChangeArrowheads="1"/>
          </p:cNvSpPr>
          <p:nvPr>
            <p:ph type="body" idx="1"/>
          </p:nvPr>
        </p:nvSpPr>
        <p:spPr/>
        <p:txBody>
          <a:bodyPr/>
          <a:lstStyle/>
          <a:p>
            <a:pPr eaLnBrk="1" hangingPunct="1">
              <a:lnSpc>
                <a:spcPct val="80000"/>
              </a:lnSpc>
            </a:pPr>
            <a:r>
              <a:rPr lang="en-US" sz="1800" b="1" u="sng" dirty="0"/>
              <a:t>A   B   C	[(A  </a:t>
            </a:r>
            <a:r>
              <a:rPr lang="en-US" sz="1800" b="1" u="sng" dirty="0">
                <a:solidFill>
                  <a:srgbClr val="00B0F0"/>
                </a:solidFill>
              </a:rPr>
              <a:t> &amp;   </a:t>
            </a:r>
            <a:r>
              <a:rPr lang="en-US" sz="1800" b="1" u="sng" dirty="0"/>
              <a:t>B)   </a:t>
            </a:r>
            <a:r>
              <a:rPr lang="en-US" sz="1800" b="1" u="sng" dirty="0">
                <a:solidFill>
                  <a:srgbClr val="92D050"/>
                </a:solidFill>
              </a:rPr>
              <a:t>-&gt;</a:t>
            </a:r>
            <a:r>
              <a:rPr lang="en-US" sz="1800" b="1" u="sng" dirty="0"/>
              <a:t>   C]   </a:t>
            </a:r>
            <a:r>
              <a:rPr lang="en-US" sz="1800" b="1" u="sng" dirty="0">
                <a:solidFill>
                  <a:schemeClr val="tx2"/>
                </a:solidFill>
              </a:rPr>
              <a:t>&lt;-&gt;</a:t>
            </a:r>
            <a:r>
              <a:rPr lang="en-US" sz="1800" b="1" u="sng" dirty="0"/>
              <a:t>    </a:t>
            </a:r>
            <a:r>
              <a:rPr lang="en-US" sz="1800" b="1" u="sng" dirty="0">
                <a:solidFill>
                  <a:srgbClr val="7030A0"/>
                </a:solidFill>
              </a:rPr>
              <a:t>~</a:t>
            </a:r>
            <a:r>
              <a:rPr lang="en-US" sz="1800" b="1" u="sng" dirty="0"/>
              <a:t> [( C  </a:t>
            </a:r>
            <a:r>
              <a:rPr lang="en-US" sz="1800" b="1" u="sng" dirty="0">
                <a:solidFill>
                  <a:schemeClr val="folHlink"/>
                </a:solidFill>
              </a:rPr>
              <a:t>v </a:t>
            </a:r>
            <a:r>
              <a:rPr lang="en-US" sz="1800" b="1" u="sng" dirty="0"/>
              <a:t>  </a:t>
            </a:r>
            <a:r>
              <a:rPr lang="en-US" sz="1800" b="1" u="sng" dirty="0">
                <a:solidFill>
                  <a:srgbClr val="00B0F0"/>
                </a:solidFill>
              </a:rPr>
              <a:t>~</a:t>
            </a:r>
            <a:r>
              <a:rPr lang="en-US" sz="1800" b="1" u="sng" dirty="0"/>
              <a:t>  A)   </a:t>
            </a:r>
            <a:r>
              <a:rPr lang="en-US" sz="1800" b="1" u="sng" dirty="0">
                <a:solidFill>
                  <a:srgbClr val="00B050"/>
                </a:solidFill>
              </a:rPr>
              <a:t>-&gt;</a:t>
            </a:r>
            <a:r>
              <a:rPr lang="en-US" sz="1800" b="1" u="sng" dirty="0">
                <a:solidFill>
                  <a:schemeClr val="folHlink"/>
                </a:solidFill>
              </a:rPr>
              <a:t>   ~</a:t>
            </a:r>
            <a:r>
              <a:rPr lang="en-US" sz="1800" b="1" u="sng" dirty="0"/>
              <a:t> ( B   </a:t>
            </a:r>
            <a:r>
              <a:rPr lang="en-US" sz="1800" b="1" u="sng" dirty="0">
                <a:solidFill>
                  <a:srgbClr val="00B0F0"/>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a:t>
            </a:r>
            <a:r>
              <a:rPr lang="en-US" sz="1800" dirty="0">
                <a:solidFill>
                  <a:srgbClr val="00B0F0"/>
                </a:solidFill>
              </a:rPr>
              <a:t>T</a:t>
            </a:r>
            <a:r>
              <a:rPr lang="en-US" sz="1800" dirty="0"/>
              <a:t>                       		        </a:t>
            </a:r>
            <a:r>
              <a:rPr lang="en-US" sz="1800" dirty="0">
                <a:solidFill>
                  <a:srgbClr val="00B0F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a:t>
            </a:r>
            <a:r>
              <a:rPr lang="en-US" sz="1800" dirty="0" err="1"/>
              <a:t>T</a:t>
            </a:r>
            <a:r>
              <a:rPr lang="en-US" sz="1800" dirty="0"/>
              <a:t>    F	        </a:t>
            </a:r>
            <a:r>
              <a:rPr lang="en-US" sz="1800" dirty="0">
                <a:solidFill>
                  <a:srgbClr val="00B0F0"/>
                </a:solidFill>
              </a:rPr>
              <a:t>T</a:t>
            </a:r>
            <a:r>
              <a:rPr lang="en-US" sz="1800" dirty="0"/>
              <a:t>                       		        </a:t>
            </a:r>
            <a:r>
              <a:rPr lang="en-US" sz="1800" dirty="0">
                <a:solidFill>
                  <a:srgbClr val="00B0F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F    T	        </a:t>
            </a:r>
            <a:r>
              <a:rPr lang="en-US" sz="1800" dirty="0">
                <a:solidFill>
                  <a:srgbClr val="00B0F0"/>
                </a:solidFill>
              </a:rPr>
              <a:t>F</a:t>
            </a:r>
            <a:r>
              <a:rPr lang="en-US" sz="1800" dirty="0"/>
              <a:t>                       		        </a:t>
            </a:r>
            <a:r>
              <a:rPr lang="en-US" sz="1800" dirty="0">
                <a:solidFill>
                  <a:srgbClr val="00B0F0"/>
                </a:solidFill>
              </a:rPr>
              <a:t>F</a:t>
            </a:r>
            <a:r>
              <a:rPr lang="en-US" sz="1800" dirty="0"/>
              <a:t>         </a:t>
            </a:r>
            <a:r>
              <a:rPr lang="en-US" sz="1800" dirty="0">
                <a:solidFill>
                  <a:srgbClr val="00B050"/>
                </a:solidFill>
              </a:rPr>
              <a:t>	  </a:t>
            </a:r>
            <a:r>
              <a:rPr lang="en-US" sz="1800" dirty="0">
                <a:solidFill>
                  <a:srgbClr val="00B0F0"/>
                </a:solidFill>
              </a:rPr>
              <a:t>F</a:t>
            </a:r>
            <a:r>
              <a:rPr lang="en-US" sz="1800" dirty="0"/>
              <a:t>        </a:t>
            </a:r>
          </a:p>
          <a:p>
            <a:pPr eaLnBrk="1" hangingPunct="1">
              <a:lnSpc>
                <a:spcPct val="80000"/>
              </a:lnSpc>
            </a:pPr>
            <a:r>
              <a:rPr lang="en-US" sz="1800" dirty="0"/>
              <a:t>T   F    </a:t>
            </a:r>
            <a:r>
              <a:rPr lang="en-US" sz="1800" dirty="0" err="1"/>
              <a:t>F</a:t>
            </a:r>
            <a:r>
              <a:rPr lang="en-US" sz="1800" dirty="0"/>
              <a:t>	        </a:t>
            </a:r>
            <a:r>
              <a:rPr lang="en-US" sz="1800" dirty="0">
                <a:solidFill>
                  <a:srgbClr val="00B0F0"/>
                </a:solidFill>
              </a:rPr>
              <a:t>F</a:t>
            </a:r>
            <a:r>
              <a:rPr lang="en-US" sz="1800" dirty="0"/>
              <a:t>                       		        </a:t>
            </a:r>
            <a:r>
              <a:rPr lang="en-US" sz="1800" dirty="0">
                <a:solidFill>
                  <a:srgbClr val="00B0F0"/>
                </a:solidFill>
              </a:rPr>
              <a:t>F</a:t>
            </a:r>
            <a:r>
              <a:rPr lang="en-US" sz="1800" dirty="0"/>
              <a:t>        	  </a:t>
            </a:r>
            <a:r>
              <a:rPr lang="en-US" sz="1800" dirty="0">
                <a:solidFill>
                  <a:srgbClr val="00B0F0"/>
                </a:solidFill>
              </a:rPr>
              <a:t>F</a:t>
            </a:r>
            <a:r>
              <a:rPr lang="en-US" sz="1800" dirty="0"/>
              <a:t>        </a:t>
            </a:r>
          </a:p>
          <a:p>
            <a:pPr eaLnBrk="1" hangingPunct="1">
              <a:lnSpc>
                <a:spcPct val="80000"/>
              </a:lnSpc>
            </a:pPr>
            <a:r>
              <a:rPr lang="en-US" sz="1800" dirty="0"/>
              <a:t>F   T    </a:t>
            </a:r>
            <a:r>
              <a:rPr lang="en-US" sz="1800" dirty="0" err="1"/>
              <a:t>T</a:t>
            </a:r>
            <a:r>
              <a:rPr lang="en-US" sz="1800" dirty="0"/>
              <a:t>	        </a:t>
            </a:r>
            <a:r>
              <a:rPr lang="en-US" sz="1800" dirty="0">
                <a:solidFill>
                  <a:srgbClr val="00B0F0"/>
                </a:solidFill>
              </a:rPr>
              <a:t>F</a:t>
            </a:r>
            <a:r>
              <a:rPr lang="en-US" sz="1800" dirty="0"/>
              <a:t>                       		        </a:t>
            </a:r>
            <a:r>
              <a:rPr lang="en-US" sz="1800" dirty="0">
                <a:solidFill>
                  <a:srgbClr val="00B0F0"/>
                </a:solidFill>
              </a:rPr>
              <a:t>T </a:t>
            </a:r>
            <a:r>
              <a:rPr lang="en-US" sz="1800" dirty="0"/>
              <a:t>        </a:t>
            </a:r>
            <a:r>
              <a:rPr lang="en-US" sz="1800" dirty="0">
                <a:solidFill>
                  <a:srgbClr val="00B050"/>
                </a:solidFill>
              </a:rPr>
              <a:t>	  </a:t>
            </a:r>
            <a:r>
              <a:rPr lang="en-US" sz="1800" dirty="0">
                <a:solidFill>
                  <a:srgbClr val="00B0F0"/>
                </a:solidFill>
              </a:rPr>
              <a:t>F</a:t>
            </a:r>
            <a:r>
              <a:rPr lang="en-US" sz="1800" dirty="0"/>
              <a:t>        </a:t>
            </a:r>
          </a:p>
          <a:p>
            <a:pPr eaLnBrk="1" hangingPunct="1">
              <a:lnSpc>
                <a:spcPct val="80000"/>
              </a:lnSpc>
            </a:pPr>
            <a:r>
              <a:rPr lang="en-US" sz="1800" dirty="0"/>
              <a:t>F   T    F	        </a:t>
            </a:r>
            <a:r>
              <a:rPr lang="en-US" sz="1800" dirty="0">
                <a:solidFill>
                  <a:srgbClr val="00B0F0"/>
                </a:solidFill>
              </a:rPr>
              <a:t>F</a:t>
            </a:r>
            <a:r>
              <a:rPr lang="en-US" sz="1800" dirty="0"/>
              <a:t>                       		        </a:t>
            </a:r>
            <a:r>
              <a:rPr lang="en-US" sz="1800" dirty="0">
                <a:solidFill>
                  <a:srgbClr val="00B0F0"/>
                </a:solidFill>
              </a:rPr>
              <a:t>T</a:t>
            </a:r>
            <a:r>
              <a:rPr lang="en-US" sz="1800" dirty="0"/>
              <a:t>         </a:t>
            </a:r>
            <a:r>
              <a:rPr lang="en-US" sz="1800" dirty="0">
                <a:solidFill>
                  <a:srgbClr val="00B050"/>
                </a:solidFill>
              </a:rPr>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T	        </a:t>
            </a:r>
            <a:r>
              <a:rPr lang="en-US" sz="1800" dirty="0">
                <a:solidFill>
                  <a:srgbClr val="00B0F0"/>
                </a:solidFill>
              </a:rPr>
              <a:t>F</a:t>
            </a:r>
            <a:r>
              <a:rPr lang="en-US" sz="1800" dirty="0"/>
              <a:t>                       		        </a:t>
            </a:r>
            <a:r>
              <a:rPr lang="en-US" sz="1800" dirty="0">
                <a:solidFill>
                  <a:srgbClr val="00B0F0"/>
                </a:solidFill>
              </a:rPr>
              <a:t>T</a:t>
            </a:r>
            <a:r>
              <a:rPr lang="en-US" sz="1800" dirty="0"/>
              <a:t>         </a:t>
            </a:r>
            <a:r>
              <a:rPr lang="en-US" sz="1800" dirty="0">
                <a:solidFill>
                  <a:srgbClr val="00B050"/>
                </a:solidFill>
              </a:rPr>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a:t>
            </a:r>
            <a:r>
              <a:rPr lang="en-US" sz="1800" dirty="0">
                <a:solidFill>
                  <a:srgbClr val="00B0F0"/>
                </a:solidFill>
              </a:rPr>
              <a:t>F</a:t>
            </a:r>
            <a:r>
              <a:rPr lang="en-US" sz="1800" dirty="0"/>
              <a:t>                       		        </a:t>
            </a:r>
            <a:r>
              <a:rPr lang="en-US" sz="1800" dirty="0">
                <a:solidFill>
                  <a:srgbClr val="00B0F0"/>
                </a:solidFill>
              </a:rPr>
              <a:t>T </a:t>
            </a:r>
            <a:r>
              <a:rPr lang="en-US" sz="1800" dirty="0"/>
              <a:t>        </a:t>
            </a:r>
            <a:r>
              <a:rPr lang="en-US" sz="1800" dirty="0">
                <a:solidFill>
                  <a:srgbClr val="00B050"/>
                </a:solidFill>
              </a:rPr>
              <a:t>	  </a:t>
            </a:r>
            <a:r>
              <a:rPr lang="en-US" sz="1800" dirty="0">
                <a:solidFill>
                  <a:srgbClr val="00B0F0"/>
                </a:solidFill>
              </a:rPr>
              <a:t>F</a:t>
            </a:r>
            <a:r>
              <a:rPr lang="en-US" sz="1800" dirty="0"/>
              <a:t>        </a:t>
            </a:r>
          </a:p>
          <a:p>
            <a:pPr eaLnBrk="1" hangingPunct="1">
              <a:buFontTx/>
              <a:buNone/>
            </a:pPr>
            <a:endParaRPr lang="en-US" dirty="0">
              <a:solidFill>
                <a:srgbClr val="00B050"/>
              </a:solidFill>
            </a:endParaRPr>
          </a:p>
        </p:txBody>
      </p:sp>
    </p:spTree>
    <p:extLst>
      <p:ext uri="{BB962C8B-B14F-4D97-AF65-F5344CB8AC3E}">
        <p14:creationId xmlns:p14="http://schemas.microsoft.com/office/powerpoint/2010/main" val="2278649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t>Truth Table Exercise</a:t>
            </a:r>
          </a:p>
        </p:txBody>
      </p:sp>
      <p:sp>
        <p:nvSpPr>
          <p:cNvPr id="13315" name="Rectangle 3"/>
          <p:cNvSpPr>
            <a:spLocks noGrp="1" noChangeArrowheads="1"/>
          </p:cNvSpPr>
          <p:nvPr>
            <p:ph type="body" idx="1"/>
          </p:nvPr>
        </p:nvSpPr>
        <p:spPr/>
        <p:txBody>
          <a:bodyPr/>
          <a:lstStyle/>
          <a:p>
            <a:pPr eaLnBrk="1" hangingPunct="1">
              <a:lnSpc>
                <a:spcPct val="80000"/>
              </a:lnSpc>
            </a:pPr>
            <a:r>
              <a:rPr lang="en-US" sz="1800" b="1" u="sng" dirty="0"/>
              <a:t>A   B   C	[(A  </a:t>
            </a:r>
            <a:r>
              <a:rPr lang="en-US" sz="1800" b="1" u="sng" dirty="0">
                <a:solidFill>
                  <a:srgbClr val="00B0F0"/>
                </a:solidFill>
              </a:rPr>
              <a:t> &amp;   </a:t>
            </a:r>
            <a:r>
              <a:rPr lang="en-US" sz="1800" b="1" u="sng" dirty="0"/>
              <a:t>B)   </a:t>
            </a:r>
            <a:r>
              <a:rPr lang="en-US" sz="1800" b="1" u="sng" dirty="0">
                <a:solidFill>
                  <a:srgbClr val="92D050"/>
                </a:solidFill>
              </a:rPr>
              <a:t>-&gt;</a:t>
            </a:r>
            <a:r>
              <a:rPr lang="en-US" sz="1800" b="1" u="sng" dirty="0"/>
              <a:t>   C]   </a:t>
            </a:r>
            <a:r>
              <a:rPr lang="en-US" sz="1800" b="1" u="sng" dirty="0">
                <a:solidFill>
                  <a:schemeClr val="tx2"/>
                </a:solidFill>
              </a:rPr>
              <a:t>&lt;-&gt;</a:t>
            </a:r>
            <a:r>
              <a:rPr lang="en-US" sz="1800" b="1" u="sng" dirty="0"/>
              <a:t>    </a:t>
            </a:r>
            <a:r>
              <a:rPr lang="en-US" sz="1800" b="1" u="sng" dirty="0">
                <a:solidFill>
                  <a:srgbClr val="7030A0"/>
                </a:solidFill>
              </a:rPr>
              <a:t>~</a:t>
            </a:r>
            <a:r>
              <a:rPr lang="en-US" sz="1800" b="1" u="sng" dirty="0"/>
              <a:t> [( C  </a:t>
            </a:r>
            <a:r>
              <a:rPr lang="en-US" sz="1800" b="1" u="sng" dirty="0">
                <a:solidFill>
                  <a:schemeClr val="folHlink"/>
                </a:solidFill>
              </a:rPr>
              <a:t>v </a:t>
            </a:r>
            <a:r>
              <a:rPr lang="en-US" sz="1800" b="1" u="sng" dirty="0"/>
              <a:t>  </a:t>
            </a:r>
            <a:r>
              <a:rPr lang="en-US" sz="1800" b="1" u="sng" dirty="0">
                <a:solidFill>
                  <a:srgbClr val="00B0F0"/>
                </a:solidFill>
              </a:rPr>
              <a:t>~</a:t>
            </a:r>
            <a:r>
              <a:rPr lang="en-US" sz="1800" b="1" u="sng" dirty="0"/>
              <a:t>  A)   </a:t>
            </a:r>
            <a:r>
              <a:rPr lang="en-US" sz="1800" b="1" u="sng" dirty="0">
                <a:solidFill>
                  <a:srgbClr val="00B050"/>
                </a:solidFill>
              </a:rPr>
              <a:t>-&gt;</a:t>
            </a:r>
            <a:r>
              <a:rPr lang="en-US" sz="1800" b="1" u="sng" dirty="0">
                <a:solidFill>
                  <a:schemeClr val="folHlink"/>
                </a:solidFill>
              </a:rPr>
              <a:t>   ~</a:t>
            </a:r>
            <a:r>
              <a:rPr lang="en-US" sz="1800" b="1" u="sng" dirty="0"/>
              <a:t> ( B   </a:t>
            </a:r>
            <a:r>
              <a:rPr lang="en-US" sz="1800" b="1" u="sng" dirty="0">
                <a:solidFill>
                  <a:srgbClr val="00B0F0"/>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a:t>
            </a:r>
            <a:r>
              <a:rPr lang="en-US" sz="1800" dirty="0">
                <a:solidFill>
                  <a:srgbClr val="00B0F0"/>
                </a:solidFill>
              </a:rPr>
              <a:t>T</a:t>
            </a:r>
            <a:r>
              <a:rPr lang="en-US" sz="1800" dirty="0"/>
              <a:t>           </a:t>
            </a:r>
            <a:r>
              <a:rPr lang="en-US" sz="1800" dirty="0" err="1">
                <a:solidFill>
                  <a:srgbClr val="92D050"/>
                </a:solidFill>
              </a:rPr>
              <a:t>T</a:t>
            </a:r>
            <a:r>
              <a:rPr lang="en-US" sz="1800" dirty="0"/>
              <a:t>            	   </a:t>
            </a:r>
            <a:r>
              <a:rPr lang="en-US" sz="1800" dirty="0">
                <a:solidFill>
                  <a:srgbClr val="7030A0"/>
                </a:solidFill>
              </a:rPr>
              <a:t>T</a:t>
            </a:r>
            <a:r>
              <a:rPr lang="en-US" sz="1800" dirty="0"/>
              <a:t>    </a:t>
            </a:r>
            <a:r>
              <a:rPr lang="en-US" sz="1800" dirty="0">
                <a:solidFill>
                  <a:srgbClr val="00B0F0"/>
                </a:solidFill>
              </a:rPr>
              <a:t>F</a:t>
            </a:r>
            <a:r>
              <a:rPr lang="en-US" sz="1800" dirty="0"/>
              <a:t> 	</a:t>
            </a:r>
            <a:r>
              <a:rPr lang="en-US" sz="1800" dirty="0">
                <a:solidFill>
                  <a:srgbClr val="7030A0"/>
                </a:solidFill>
              </a:rPr>
              <a:t>         F</a:t>
            </a:r>
            <a:r>
              <a:rPr lang="en-US" sz="1800" dirty="0"/>
              <a:t>         </a:t>
            </a:r>
            <a:r>
              <a:rPr lang="en-US" sz="1800" dirty="0">
                <a:solidFill>
                  <a:srgbClr val="00B0F0"/>
                </a:solidFill>
              </a:rPr>
              <a:t>T</a:t>
            </a:r>
            <a:r>
              <a:rPr lang="en-US" sz="1800" dirty="0"/>
              <a:t>        </a:t>
            </a:r>
          </a:p>
          <a:p>
            <a:pPr eaLnBrk="1" hangingPunct="1">
              <a:lnSpc>
                <a:spcPct val="80000"/>
              </a:lnSpc>
            </a:pPr>
            <a:r>
              <a:rPr lang="en-US" sz="1800" dirty="0"/>
              <a:t>T   </a:t>
            </a:r>
            <a:r>
              <a:rPr lang="en-US" sz="1800" dirty="0" err="1"/>
              <a:t>T</a:t>
            </a:r>
            <a:r>
              <a:rPr lang="en-US" sz="1800" dirty="0"/>
              <a:t>    F	        </a:t>
            </a:r>
            <a:r>
              <a:rPr lang="en-US" sz="1800" dirty="0">
                <a:solidFill>
                  <a:srgbClr val="00B0F0"/>
                </a:solidFill>
              </a:rPr>
              <a:t>T</a:t>
            </a:r>
            <a:r>
              <a:rPr lang="en-US" sz="1800" dirty="0"/>
              <a:t>           </a:t>
            </a:r>
            <a:r>
              <a:rPr lang="en-US" sz="1800" dirty="0">
                <a:solidFill>
                  <a:srgbClr val="92D05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err="1">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F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r>
              <a:rPr lang="en-US" sz="1800" dirty="0">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T   F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a:t>
            </a:r>
            <a:r>
              <a:rPr lang="en-US" sz="1800" dirty="0" err="1"/>
              <a:t>T</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7030A0"/>
                </a:solidFill>
              </a:rPr>
              <a:t>T</a:t>
            </a:r>
            <a:r>
              <a:rPr lang="en-US" sz="1800" dirty="0">
                <a:solidFill>
                  <a:srgbClr val="7030A0"/>
                </a:solidFill>
              </a:rPr>
              <a:t> </a:t>
            </a:r>
            <a:r>
              <a:rPr lang="en-US" sz="1800" dirty="0"/>
              <a:t>        </a:t>
            </a:r>
            <a:r>
              <a:rPr lang="en-US" sz="1800" dirty="0">
                <a:solidFill>
                  <a:srgbClr val="00B0F0"/>
                </a:solidFill>
              </a:rPr>
              <a:t>F</a:t>
            </a:r>
            <a:r>
              <a:rPr lang="en-US" sz="1800" dirty="0"/>
              <a:t>        </a:t>
            </a:r>
          </a:p>
          <a:p>
            <a:pPr eaLnBrk="1" hangingPunct="1">
              <a:lnSpc>
                <a:spcPct val="80000"/>
              </a:lnSpc>
            </a:pPr>
            <a:r>
              <a:rPr lang="en-US" sz="1800" dirty="0"/>
              <a:t>F   T    F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buFontTx/>
              <a:buNone/>
            </a:pPr>
            <a:endParaRPr lang="en-US" dirty="0">
              <a:solidFill>
                <a:srgbClr val="00B050"/>
              </a:solidFill>
            </a:endParaRPr>
          </a:p>
        </p:txBody>
      </p:sp>
    </p:spTree>
    <p:extLst>
      <p:ext uri="{BB962C8B-B14F-4D97-AF65-F5344CB8AC3E}">
        <p14:creationId xmlns:p14="http://schemas.microsoft.com/office/powerpoint/2010/main" val="1382765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t>Truth Table Exercise</a:t>
            </a:r>
          </a:p>
        </p:txBody>
      </p:sp>
      <p:sp>
        <p:nvSpPr>
          <p:cNvPr id="14339" name="Rectangle 3"/>
          <p:cNvSpPr>
            <a:spLocks noGrp="1" noChangeArrowheads="1"/>
          </p:cNvSpPr>
          <p:nvPr>
            <p:ph type="body" idx="1"/>
          </p:nvPr>
        </p:nvSpPr>
        <p:spPr/>
        <p:txBody>
          <a:bodyPr/>
          <a:lstStyle/>
          <a:p>
            <a:pPr eaLnBrk="1" hangingPunct="1">
              <a:lnSpc>
                <a:spcPct val="80000"/>
              </a:lnSpc>
            </a:pPr>
            <a:r>
              <a:rPr lang="en-US" sz="1800" b="1" u="sng" dirty="0"/>
              <a:t>A   B   C	[(A  </a:t>
            </a:r>
            <a:r>
              <a:rPr lang="en-US" sz="1800" b="1" u="sng" dirty="0">
                <a:solidFill>
                  <a:srgbClr val="00B0F0"/>
                </a:solidFill>
              </a:rPr>
              <a:t> &amp;   </a:t>
            </a:r>
            <a:r>
              <a:rPr lang="en-US" sz="1800" b="1" u="sng" dirty="0"/>
              <a:t>B)   </a:t>
            </a:r>
            <a:r>
              <a:rPr lang="en-US" sz="1800" b="1" u="sng" dirty="0">
                <a:solidFill>
                  <a:srgbClr val="92D050"/>
                </a:solidFill>
              </a:rPr>
              <a:t>-&gt;</a:t>
            </a:r>
            <a:r>
              <a:rPr lang="en-US" sz="1800" b="1" u="sng" dirty="0"/>
              <a:t>   C]   </a:t>
            </a:r>
            <a:r>
              <a:rPr lang="en-US" sz="1800" b="1" u="sng" dirty="0">
                <a:solidFill>
                  <a:schemeClr val="tx2"/>
                </a:solidFill>
              </a:rPr>
              <a:t>&lt;-&gt;</a:t>
            </a:r>
            <a:r>
              <a:rPr lang="en-US" sz="1800" b="1" u="sng" dirty="0"/>
              <a:t>    </a:t>
            </a:r>
            <a:r>
              <a:rPr lang="en-US" sz="1800" b="1" u="sng" dirty="0">
                <a:solidFill>
                  <a:srgbClr val="7030A0"/>
                </a:solidFill>
              </a:rPr>
              <a:t>~</a:t>
            </a:r>
            <a:r>
              <a:rPr lang="en-US" sz="1800" b="1" u="sng" dirty="0"/>
              <a:t> [( C  </a:t>
            </a:r>
            <a:r>
              <a:rPr lang="en-US" sz="1800" b="1" u="sng" dirty="0">
                <a:solidFill>
                  <a:schemeClr val="folHlink"/>
                </a:solidFill>
              </a:rPr>
              <a:t>v </a:t>
            </a:r>
            <a:r>
              <a:rPr lang="en-US" sz="1800" b="1" u="sng" dirty="0"/>
              <a:t>  </a:t>
            </a:r>
            <a:r>
              <a:rPr lang="en-US" sz="1800" b="1" u="sng" dirty="0">
                <a:solidFill>
                  <a:srgbClr val="00B0F0"/>
                </a:solidFill>
              </a:rPr>
              <a:t>~</a:t>
            </a:r>
            <a:r>
              <a:rPr lang="en-US" sz="1800" b="1" u="sng" dirty="0"/>
              <a:t>  A)   </a:t>
            </a:r>
            <a:r>
              <a:rPr lang="en-US" sz="1800" b="1" u="sng" dirty="0">
                <a:solidFill>
                  <a:srgbClr val="00B050"/>
                </a:solidFill>
              </a:rPr>
              <a:t>-&gt;</a:t>
            </a:r>
            <a:r>
              <a:rPr lang="en-US" sz="1800" b="1" u="sng" dirty="0">
                <a:solidFill>
                  <a:schemeClr val="folHlink"/>
                </a:solidFill>
              </a:rPr>
              <a:t>   ~</a:t>
            </a:r>
            <a:r>
              <a:rPr lang="en-US" sz="1800" b="1" u="sng" dirty="0"/>
              <a:t> ( B   </a:t>
            </a:r>
            <a:r>
              <a:rPr lang="en-US" sz="1800" b="1" u="sng" dirty="0">
                <a:solidFill>
                  <a:srgbClr val="00B0F0"/>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a:t>
            </a:r>
            <a:r>
              <a:rPr lang="en-US" sz="1800" dirty="0">
                <a:solidFill>
                  <a:srgbClr val="00B0F0"/>
                </a:solidFill>
              </a:rPr>
              <a:t>T</a:t>
            </a:r>
            <a:r>
              <a:rPr lang="en-US" sz="1800" dirty="0"/>
              <a:t>           </a:t>
            </a:r>
            <a:r>
              <a:rPr lang="en-US" sz="1800" dirty="0" err="1">
                <a:solidFill>
                  <a:srgbClr val="92D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r>
              <a:rPr lang="en-US" sz="1800" dirty="0" err="1">
                <a:solidFill>
                  <a:srgbClr val="00B050"/>
                </a:solidFill>
              </a:rPr>
              <a:t>F</a:t>
            </a:r>
            <a:r>
              <a:rPr lang="en-US" sz="1800" dirty="0"/>
              <a:t>    </a:t>
            </a:r>
            <a:r>
              <a:rPr lang="en-US" sz="1800" dirty="0" err="1">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a:t>
            </a:r>
            <a:r>
              <a:rPr lang="en-US" sz="1800" dirty="0" err="1"/>
              <a:t>T</a:t>
            </a:r>
            <a:r>
              <a:rPr lang="en-US" sz="1800" dirty="0"/>
              <a:t>    F	        </a:t>
            </a:r>
            <a:r>
              <a:rPr lang="en-US" sz="1800" dirty="0">
                <a:solidFill>
                  <a:srgbClr val="00B0F0"/>
                </a:solidFill>
              </a:rPr>
              <a:t>T</a:t>
            </a:r>
            <a:r>
              <a:rPr lang="en-US" sz="1800" dirty="0"/>
              <a:t>           </a:t>
            </a:r>
            <a:r>
              <a:rPr lang="en-US" sz="1800" dirty="0">
                <a:solidFill>
                  <a:srgbClr val="92D05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F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T   F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a:t>
            </a:r>
            <a:r>
              <a:rPr lang="en-US" sz="1800" dirty="0" err="1"/>
              <a:t>T</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F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err="1">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buFontTx/>
              <a:buNone/>
            </a:pPr>
            <a:endParaRPr lang="en-US" dirty="0">
              <a:solidFill>
                <a:srgbClr val="00B050"/>
              </a:solidFill>
            </a:endParaRPr>
          </a:p>
        </p:txBody>
      </p:sp>
    </p:spTree>
    <p:extLst>
      <p:ext uri="{BB962C8B-B14F-4D97-AF65-F5344CB8AC3E}">
        <p14:creationId xmlns:p14="http://schemas.microsoft.com/office/powerpoint/2010/main" val="2299401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Truth Table Exercise</a:t>
            </a:r>
          </a:p>
        </p:txBody>
      </p:sp>
      <p:sp>
        <p:nvSpPr>
          <p:cNvPr id="15363" name="Rectangle 3"/>
          <p:cNvSpPr>
            <a:spLocks noGrp="1" noChangeArrowheads="1"/>
          </p:cNvSpPr>
          <p:nvPr>
            <p:ph type="body" idx="1"/>
          </p:nvPr>
        </p:nvSpPr>
        <p:spPr/>
        <p:txBody>
          <a:bodyPr/>
          <a:lstStyle/>
          <a:p>
            <a:pPr eaLnBrk="1" hangingPunct="1">
              <a:lnSpc>
                <a:spcPct val="80000"/>
              </a:lnSpc>
            </a:pPr>
            <a:r>
              <a:rPr lang="en-US" sz="1800" b="1" u="sng" dirty="0"/>
              <a:t>A   B   C	[(A  </a:t>
            </a:r>
            <a:r>
              <a:rPr lang="en-US" sz="1800" b="1" u="sng" dirty="0">
                <a:solidFill>
                  <a:srgbClr val="00B0F0"/>
                </a:solidFill>
              </a:rPr>
              <a:t> &amp;   </a:t>
            </a:r>
            <a:r>
              <a:rPr lang="en-US" sz="1800" b="1" u="sng" dirty="0"/>
              <a:t>B)   </a:t>
            </a:r>
            <a:r>
              <a:rPr lang="en-US" sz="1800" b="1" u="sng" dirty="0">
                <a:solidFill>
                  <a:srgbClr val="92D050"/>
                </a:solidFill>
              </a:rPr>
              <a:t>-&gt;</a:t>
            </a:r>
            <a:r>
              <a:rPr lang="en-US" sz="1800" b="1" u="sng" dirty="0"/>
              <a:t>   C]   &lt;-&gt;    </a:t>
            </a:r>
            <a:r>
              <a:rPr lang="en-US" sz="1800" b="1" u="sng" dirty="0">
                <a:solidFill>
                  <a:srgbClr val="0070C0"/>
                </a:solidFill>
              </a:rPr>
              <a:t>~</a:t>
            </a:r>
            <a:r>
              <a:rPr lang="en-US" sz="1800" b="1" u="sng" dirty="0"/>
              <a:t> [( C  </a:t>
            </a:r>
            <a:r>
              <a:rPr lang="en-US" sz="1800" b="1" u="sng" dirty="0">
                <a:solidFill>
                  <a:schemeClr val="folHlink"/>
                </a:solidFill>
              </a:rPr>
              <a:t>v </a:t>
            </a:r>
            <a:r>
              <a:rPr lang="en-US" sz="1800" b="1" u="sng" dirty="0"/>
              <a:t>  </a:t>
            </a:r>
            <a:r>
              <a:rPr lang="en-US" sz="1800" b="1" u="sng" dirty="0">
                <a:solidFill>
                  <a:srgbClr val="00B0F0"/>
                </a:solidFill>
              </a:rPr>
              <a:t>~</a:t>
            </a:r>
            <a:r>
              <a:rPr lang="en-US" sz="1800" b="1" u="sng" dirty="0"/>
              <a:t>  A)   </a:t>
            </a:r>
            <a:r>
              <a:rPr lang="en-US" sz="1800" b="1" u="sng" dirty="0">
                <a:solidFill>
                  <a:srgbClr val="00B050"/>
                </a:solidFill>
              </a:rPr>
              <a:t>-&gt;</a:t>
            </a:r>
            <a:r>
              <a:rPr lang="en-US" sz="1800" b="1" u="sng" dirty="0">
                <a:solidFill>
                  <a:schemeClr val="folHlink"/>
                </a:solidFill>
              </a:rPr>
              <a:t>   ~</a:t>
            </a:r>
            <a:r>
              <a:rPr lang="en-US" sz="1800" b="1" u="sng" dirty="0"/>
              <a:t> ( B   </a:t>
            </a:r>
            <a:r>
              <a:rPr lang="en-US" sz="1800" b="1" u="sng" dirty="0">
                <a:solidFill>
                  <a:srgbClr val="00B0F0"/>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a:t>
            </a:r>
            <a:r>
              <a:rPr lang="en-US" sz="1800" dirty="0">
                <a:solidFill>
                  <a:srgbClr val="00B0F0"/>
                </a:solidFill>
              </a:rPr>
              <a:t>T</a:t>
            </a:r>
            <a:r>
              <a:rPr lang="en-US" sz="1800" dirty="0"/>
              <a:t>           </a:t>
            </a:r>
            <a:r>
              <a:rPr lang="en-US" sz="1800" dirty="0" err="1">
                <a:solidFill>
                  <a:srgbClr val="92D050"/>
                </a:solidFill>
              </a:rPr>
              <a:t>T</a:t>
            </a:r>
            <a:r>
              <a:rPr lang="en-US" sz="1800" dirty="0"/>
              <a:t>                    </a:t>
            </a:r>
            <a:r>
              <a:rPr lang="en-US" sz="1800" dirty="0" err="1">
                <a:solidFill>
                  <a:srgbClr val="0070C0"/>
                </a:solidFill>
              </a:rPr>
              <a:t>T</a:t>
            </a:r>
            <a:r>
              <a:rPr lang="en-US" sz="1800" dirty="0"/>
              <a:t>          </a:t>
            </a:r>
            <a:r>
              <a:rPr lang="en-US" sz="1800" dirty="0" err="1">
                <a:solidFill>
                  <a:srgbClr val="7030A0"/>
                </a:solidFill>
              </a:rPr>
              <a:t>T</a:t>
            </a:r>
            <a:r>
              <a:rPr lang="en-US" sz="1800" dirty="0">
                <a:solidFill>
                  <a:srgbClr val="7030A0"/>
                </a:solidFill>
              </a:rPr>
              <a:t> </a:t>
            </a:r>
            <a:r>
              <a:rPr lang="en-US" sz="1800" dirty="0"/>
              <a:t> </a:t>
            </a:r>
            <a:r>
              <a:rPr lang="en-US" sz="1800" dirty="0">
                <a:solidFill>
                  <a:srgbClr val="00B0F0"/>
                </a:solidFill>
              </a:rPr>
              <a:t>F</a:t>
            </a:r>
            <a:r>
              <a:rPr lang="en-US" sz="1800" dirty="0"/>
              <a:t>           </a:t>
            </a:r>
            <a:r>
              <a:rPr lang="en-US" sz="1800" dirty="0" err="1">
                <a:solidFill>
                  <a:srgbClr val="00B050"/>
                </a:solidFill>
              </a:rPr>
              <a:t>F</a:t>
            </a:r>
            <a:r>
              <a:rPr lang="en-US" sz="1800" dirty="0"/>
              <a:t>    </a:t>
            </a:r>
            <a:r>
              <a:rPr lang="en-US" sz="1800" dirty="0" err="1">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a:t>
            </a:r>
            <a:r>
              <a:rPr lang="en-US" sz="1800" dirty="0" err="1"/>
              <a:t>T</a:t>
            </a:r>
            <a:r>
              <a:rPr lang="en-US" sz="1800" dirty="0"/>
              <a:t>    F	        </a:t>
            </a:r>
            <a:r>
              <a:rPr lang="en-US" sz="1800" dirty="0">
                <a:solidFill>
                  <a:srgbClr val="00B0F0"/>
                </a:solidFill>
              </a:rPr>
              <a:t>T</a:t>
            </a:r>
            <a:r>
              <a:rPr lang="en-US" sz="1800" dirty="0"/>
              <a:t>           </a:t>
            </a:r>
            <a:r>
              <a:rPr lang="en-US" sz="1800" dirty="0">
                <a:solidFill>
                  <a:srgbClr val="92D050"/>
                </a:solidFill>
              </a:rPr>
              <a:t>F</a:t>
            </a:r>
            <a:r>
              <a:rPr lang="en-US" sz="1800" dirty="0"/>
              <a:t>                    </a:t>
            </a:r>
            <a:r>
              <a:rPr lang="en-US" sz="1800" dirty="0" err="1">
                <a:solidFill>
                  <a:srgbClr val="0070C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F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T   F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a:t>
            </a:r>
            <a:r>
              <a:rPr lang="en-US" sz="1800" dirty="0" err="1"/>
              <a:t>T</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F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dirty="0">
                <a:solidFill>
                  <a:srgbClr val="0070C0"/>
                </a:solidFill>
              </a:rPr>
              <a:t>F</a:t>
            </a:r>
            <a:r>
              <a:rPr lang="en-US" sz="1800" dirty="0"/>
              <a:t>         </a:t>
            </a:r>
            <a:r>
              <a:rPr lang="en-US" sz="1800" dirty="0">
                <a:solidFill>
                  <a:srgbClr val="7030A0"/>
                </a:solidFill>
              </a:rPr>
              <a:t> 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solidFill>
                  <a:srgbClr val="7030A0"/>
                </a:solidFill>
              </a:rPr>
              <a:t> </a:t>
            </a:r>
            <a:r>
              <a:rPr lang="en-US" sz="1800" dirty="0"/>
              <a:t>        </a:t>
            </a:r>
            <a:r>
              <a:rPr lang="en-US" sz="1800" dirty="0">
                <a:solidFill>
                  <a:srgbClr val="00B0F0"/>
                </a:solidFill>
              </a:rPr>
              <a:t>F</a:t>
            </a:r>
            <a:r>
              <a:rPr lang="en-US" sz="1800" dirty="0"/>
              <a:t>        </a:t>
            </a:r>
          </a:p>
          <a:p>
            <a:pPr eaLnBrk="1" hangingPunct="1">
              <a:buFontTx/>
              <a:buNone/>
            </a:pPr>
            <a:endParaRPr lang="en-US" dirty="0">
              <a:solidFill>
                <a:srgbClr val="00B050"/>
              </a:solidFill>
            </a:endParaRPr>
          </a:p>
        </p:txBody>
      </p:sp>
    </p:spTree>
    <p:extLst>
      <p:ext uri="{BB962C8B-B14F-4D97-AF65-F5344CB8AC3E}">
        <p14:creationId xmlns:p14="http://schemas.microsoft.com/office/powerpoint/2010/main" val="2305230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Truth Table Exercise</a:t>
            </a:r>
          </a:p>
        </p:txBody>
      </p:sp>
      <p:sp>
        <p:nvSpPr>
          <p:cNvPr id="15363" name="Rectangle 3"/>
          <p:cNvSpPr>
            <a:spLocks noGrp="1" noChangeArrowheads="1"/>
          </p:cNvSpPr>
          <p:nvPr>
            <p:ph type="body" idx="1"/>
          </p:nvPr>
        </p:nvSpPr>
        <p:spPr/>
        <p:txBody>
          <a:bodyPr/>
          <a:lstStyle/>
          <a:p>
            <a:pPr eaLnBrk="1" hangingPunct="1">
              <a:lnSpc>
                <a:spcPct val="80000"/>
              </a:lnSpc>
            </a:pPr>
            <a:r>
              <a:rPr lang="en-US" sz="1800" b="1" u="sng" dirty="0"/>
              <a:t>A   B   C	[(A  </a:t>
            </a:r>
            <a:r>
              <a:rPr lang="en-US" sz="1800" b="1" u="sng" dirty="0">
                <a:solidFill>
                  <a:srgbClr val="00B0F0"/>
                </a:solidFill>
              </a:rPr>
              <a:t> &amp;   </a:t>
            </a:r>
            <a:r>
              <a:rPr lang="en-US" sz="1800" b="1" u="sng" dirty="0"/>
              <a:t>B)   </a:t>
            </a:r>
            <a:r>
              <a:rPr lang="en-US" sz="1800" b="1" u="sng" dirty="0">
                <a:solidFill>
                  <a:srgbClr val="92D050"/>
                </a:solidFill>
              </a:rPr>
              <a:t>-&gt;</a:t>
            </a:r>
            <a:r>
              <a:rPr lang="en-US" sz="1800" b="1" u="sng" dirty="0"/>
              <a:t>   C]   &lt;-&gt;    </a:t>
            </a:r>
            <a:r>
              <a:rPr lang="en-US" sz="1800" b="1" u="sng" dirty="0">
                <a:solidFill>
                  <a:srgbClr val="0070C0"/>
                </a:solidFill>
              </a:rPr>
              <a:t>~</a:t>
            </a:r>
            <a:r>
              <a:rPr lang="en-US" sz="1800" b="1" u="sng" dirty="0"/>
              <a:t> [( C  </a:t>
            </a:r>
            <a:r>
              <a:rPr lang="en-US" sz="1800" b="1" u="sng" dirty="0">
                <a:solidFill>
                  <a:schemeClr val="folHlink"/>
                </a:solidFill>
              </a:rPr>
              <a:t>v </a:t>
            </a:r>
            <a:r>
              <a:rPr lang="en-US" sz="1800" b="1" u="sng" dirty="0"/>
              <a:t>  </a:t>
            </a:r>
            <a:r>
              <a:rPr lang="en-US" sz="1800" b="1" u="sng" dirty="0">
                <a:solidFill>
                  <a:srgbClr val="00B0F0"/>
                </a:solidFill>
              </a:rPr>
              <a:t>~</a:t>
            </a:r>
            <a:r>
              <a:rPr lang="en-US" sz="1800" b="1" u="sng" dirty="0"/>
              <a:t>  A)   </a:t>
            </a:r>
            <a:r>
              <a:rPr lang="en-US" sz="1800" b="1" u="sng" dirty="0">
                <a:solidFill>
                  <a:srgbClr val="00B050"/>
                </a:solidFill>
              </a:rPr>
              <a:t>-&gt;</a:t>
            </a:r>
            <a:r>
              <a:rPr lang="en-US" sz="1800" b="1" u="sng" dirty="0">
                <a:solidFill>
                  <a:schemeClr val="folHlink"/>
                </a:solidFill>
              </a:rPr>
              <a:t>   ~</a:t>
            </a:r>
            <a:r>
              <a:rPr lang="en-US" sz="1800" b="1" u="sng" dirty="0"/>
              <a:t> ( B   </a:t>
            </a:r>
            <a:r>
              <a:rPr lang="en-US" sz="1800" b="1" u="sng" dirty="0">
                <a:solidFill>
                  <a:srgbClr val="00B0F0"/>
                </a:solidFill>
              </a:rPr>
              <a:t>&amp;</a:t>
            </a:r>
            <a:r>
              <a:rPr lang="en-US" sz="1800" b="1" u="sng" dirty="0"/>
              <a:t>   A)]</a:t>
            </a:r>
            <a:endParaRPr lang="en-US" sz="1800" dirty="0"/>
          </a:p>
          <a:p>
            <a:pPr eaLnBrk="1" hangingPunct="1">
              <a:lnSpc>
                <a:spcPct val="80000"/>
              </a:lnSpc>
            </a:pPr>
            <a:r>
              <a:rPr lang="en-US" sz="1800" dirty="0"/>
              <a:t>T   </a:t>
            </a:r>
            <a:r>
              <a:rPr lang="en-US" sz="1800" dirty="0" err="1"/>
              <a:t>T</a:t>
            </a:r>
            <a:r>
              <a:rPr lang="en-US" sz="1800" dirty="0"/>
              <a:t>    </a:t>
            </a:r>
            <a:r>
              <a:rPr lang="en-US" sz="1800" dirty="0" err="1"/>
              <a:t>T</a:t>
            </a:r>
            <a:r>
              <a:rPr lang="en-US" sz="1800" dirty="0"/>
              <a:t>	        </a:t>
            </a:r>
            <a:r>
              <a:rPr lang="en-US" sz="1800" dirty="0">
                <a:solidFill>
                  <a:srgbClr val="00B0F0"/>
                </a:solidFill>
              </a:rPr>
              <a:t>T</a:t>
            </a:r>
            <a:r>
              <a:rPr lang="en-US" sz="1800" dirty="0"/>
              <a:t>           </a:t>
            </a:r>
            <a:r>
              <a:rPr lang="en-US" sz="1800" dirty="0" err="1">
                <a:solidFill>
                  <a:srgbClr val="92D050"/>
                </a:solidFill>
              </a:rPr>
              <a:t>T</a:t>
            </a:r>
            <a:r>
              <a:rPr lang="en-US" sz="1800" dirty="0"/>
              <a:t>             </a:t>
            </a:r>
            <a:r>
              <a:rPr lang="en-US" sz="1800" b="1" dirty="0" err="1"/>
              <a:t>T</a:t>
            </a:r>
            <a:r>
              <a:rPr lang="en-US" sz="1800" dirty="0"/>
              <a:t>      </a:t>
            </a:r>
            <a:r>
              <a:rPr lang="en-US" sz="1800" dirty="0" err="1">
                <a:solidFill>
                  <a:srgbClr val="0070C0"/>
                </a:solidFill>
              </a:rPr>
              <a:t>T</a:t>
            </a:r>
            <a:r>
              <a:rPr lang="en-US" sz="1800" dirty="0"/>
              <a:t>          </a:t>
            </a:r>
            <a:r>
              <a:rPr lang="en-US" sz="1800" dirty="0" err="1">
                <a:solidFill>
                  <a:srgbClr val="7030A0"/>
                </a:solidFill>
              </a:rPr>
              <a:t>T</a:t>
            </a:r>
            <a:r>
              <a:rPr lang="en-US" sz="1800" dirty="0">
                <a:solidFill>
                  <a:srgbClr val="7030A0"/>
                </a:solidFill>
              </a:rPr>
              <a:t> </a:t>
            </a:r>
            <a:r>
              <a:rPr lang="en-US" sz="1800" dirty="0"/>
              <a:t> </a:t>
            </a:r>
            <a:r>
              <a:rPr lang="en-US" sz="1800" dirty="0">
                <a:solidFill>
                  <a:srgbClr val="00B0F0"/>
                </a:solidFill>
              </a:rPr>
              <a:t>F</a:t>
            </a:r>
            <a:r>
              <a:rPr lang="en-US" sz="1800" dirty="0"/>
              <a:t>           </a:t>
            </a:r>
            <a:r>
              <a:rPr lang="en-US" sz="1800" dirty="0" err="1">
                <a:solidFill>
                  <a:srgbClr val="00B050"/>
                </a:solidFill>
              </a:rPr>
              <a:t>F</a:t>
            </a:r>
            <a:r>
              <a:rPr lang="en-US" sz="1800" dirty="0"/>
              <a:t>    </a:t>
            </a:r>
            <a:r>
              <a:rPr lang="en-US" sz="1800" dirty="0" err="1">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a:t>
            </a:r>
            <a:r>
              <a:rPr lang="en-US" sz="1800" dirty="0" err="1"/>
              <a:t>T</a:t>
            </a:r>
            <a:r>
              <a:rPr lang="en-US" sz="1800" dirty="0"/>
              <a:t>    F	        </a:t>
            </a:r>
            <a:r>
              <a:rPr lang="en-US" sz="1800" dirty="0">
                <a:solidFill>
                  <a:srgbClr val="00B0F0"/>
                </a:solidFill>
              </a:rPr>
              <a:t>T</a:t>
            </a:r>
            <a:r>
              <a:rPr lang="en-US" sz="1800" dirty="0"/>
              <a:t>           </a:t>
            </a:r>
            <a:r>
              <a:rPr lang="en-US" sz="1800" dirty="0">
                <a:solidFill>
                  <a:srgbClr val="92D050"/>
                </a:solidFill>
              </a:rPr>
              <a:t>F</a:t>
            </a:r>
            <a:r>
              <a:rPr lang="en-US" sz="1800" dirty="0"/>
              <a:t>             </a:t>
            </a:r>
            <a:r>
              <a:rPr lang="en-US" sz="1800" b="1" dirty="0"/>
              <a:t>T</a:t>
            </a:r>
            <a:r>
              <a:rPr lang="en-US" sz="1800" dirty="0"/>
              <a:t>      </a:t>
            </a:r>
            <a:r>
              <a:rPr lang="en-US" sz="1800" dirty="0">
                <a:solidFill>
                  <a:srgbClr val="0070C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a:solidFill>
                  <a:srgbClr val="7030A0"/>
                </a:solidFill>
              </a:rPr>
              <a:t>F</a:t>
            </a:r>
            <a:r>
              <a:rPr lang="en-US" sz="1800" dirty="0"/>
              <a:t>         </a:t>
            </a:r>
            <a:r>
              <a:rPr lang="en-US" sz="1800" dirty="0">
                <a:solidFill>
                  <a:srgbClr val="00B0F0"/>
                </a:solidFill>
              </a:rPr>
              <a:t>T</a:t>
            </a:r>
            <a:r>
              <a:rPr lang="en-US" sz="1800" dirty="0"/>
              <a:t>       </a:t>
            </a:r>
          </a:p>
          <a:p>
            <a:pPr eaLnBrk="1" hangingPunct="1">
              <a:lnSpc>
                <a:spcPct val="80000"/>
              </a:lnSpc>
            </a:pPr>
            <a:r>
              <a:rPr lang="en-US" sz="1800" dirty="0"/>
              <a:t>T   F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b="1" dirty="0"/>
              <a:t>F</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a:lnSpc>
                <a:spcPct val="80000"/>
              </a:lnSpc>
            </a:pPr>
            <a:r>
              <a:rPr lang="en-US" sz="1800" dirty="0"/>
              <a:t>T   F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b="1" dirty="0"/>
              <a:t>F</a:t>
            </a:r>
            <a:r>
              <a:rPr lang="en-US" sz="1800" dirty="0"/>
              <a:t>      </a:t>
            </a:r>
            <a:r>
              <a:rPr lang="en-US" sz="1800" dirty="0" err="1">
                <a:solidFill>
                  <a:srgbClr val="0070C0"/>
                </a:solidFill>
              </a:rPr>
              <a:t>F</a:t>
            </a:r>
            <a:r>
              <a:rPr lang="en-US" sz="1800" dirty="0"/>
              <a:t>          </a:t>
            </a:r>
            <a:r>
              <a:rPr lang="en-US" sz="1800" dirty="0" err="1">
                <a:solidFill>
                  <a:srgbClr val="7030A0"/>
                </a:solidFill>
              </a:rPr>
              <a:t>F</a:t>
            </a:r>
            <a:r>
              <a:rPr lang="en-US" sz="1800" dirty="0"/>
              <a:t>  </a:t>
            </a:r>
            <a:r>
              <a:rPr lang="en-US" sz="1800" dirty="0" err="1">
                <a:solidFill>
                  <a:srgbClr val="00B0F0"/>
                </a:solidFill>
              </a:rPr>
              <a:t>F</a:t>
            </a:r>
            <a:r>
              <a:rPr lang="en-US" sz="1800" dirty="0"/>
              <a:t>           </a:t>
            </a:r>
            <a:r>
              <a:rPr lang="en-US" sz="1800" dirty="0">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a:lnSpc>
                <a:spcPct val="80000"/>
              </a:lnSpc>
            </a:pPr>
            <a:r>
              <a:rPr lang="en-US" sz="1800" dirty="0"/>
              <a:t>F   T    </a:t>
            </a:r>
            <a:r>
              <a:rPr lang="en-US" sz="1800" dirty="0" err="1"/>
              <a:t>T</a:t>
            </a:r>
            <a:r>
              <a:rPr lang="en-US" sz="1800" dirty="0"/>
              <a:t>	        </a:t>
            </a:r>
            <a:r>
              <a:rPr lang="en-US" sz="1800" dirty="0">
                <a:solidFill>
                  <a:srgbClr val="00B0F0"/>
                </a:solidFill>
              </a:rPr>
              <a:t>F</a:t>
            </a:r>
            <a:r>
              <a:rPr lang="en-US" sz="1800" dirty="0"/>
              <a:t>           </a:t>
            </a:r>
            <a:r>
              <a:rPr lang="en-US" sz="1800" dirty="0">
                <a:solidFill>
                  <a:srgbClr val="92D050"/>
                </a:solidFill>
              </a:rPr>
              <a:t>T	</a:t>
            </a:r>
            <a:r>
              <a:rPr lang="en-US" sz="1800" dirty="0"/>
              <a:t> </a:t>
            </a:r>
            <a:r>
              <a:rPr lang="en-US" sz="1800" b="1" dirty="0"/>
              <a:t>F</a:t>
            </a:r>
            <a:r>
              <a:rPr lang="en-US" sz="1800" dirty="0"/>
              <a:t>      </a:t>
            </a:r>
            <a:r>
              <a:rPr lang="en-US" sz="1800" dirty="0" err="1">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T    F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b="1" dirty="0"/>
              <a:t>F</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b="1" dirty="0"/>
              <a:t>F</a:t>
            </a:r>
            <a:r>
              <a:rPr lang="en-US" sz="1800" dirty="0"/>
              <a:t>      </a:t>
            </a:r>
            <a:r>
              <a:rPr lang="en-US" sz="1800" dirty="0">
                <a:solidFill>
                  <a:srgbClr val="0070C0"/>
                </a:solidFill>
              </a:rPr>
              <a:t>F</a:t>
            </a:r>
            <a:r>
              <a:rPr lang="en-US" sz="1800" dirty="0"/>
              <a:t>          </a:t>
            </a:r>
            <a:r>
              <a:rPr lang="en-US" sz="1800" dirty="0">
                <a:solidFill>
                  <a:srgbClr val="7030A0"/>
                </a:solidFill>
              </a:rPr>
              <a:t>T</a:t>
            </a:r>
            <a:r>
              <a:rPr lang="en-US" sz="1800" dirty="0"/>
              <a:t>  </a:t>
            </a:r>
            <a:r>
              <a:rPr lang="en-US" sz="1800" dirty="0" err="1">
                <a:solidFill>
                  <a:srgbClr val="00B0F0"/>
                </a:solidFill>
              </a:rPr>
              <a:t>T</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t>         </a:t>
            </a:r>
            <a:r>
              <a:rPr lang="en-US" sz="1800" dirty="0">
                <a:solidFill>
                  <a:srgbClr val="00B0F0"/>
                </a:solidFill>
              </a:rPr>
              <a:t>F</a:t>
            </a:r>
            <a:r>
              <a:rPr lang="en-US" sz="1800" dirty="0"/>
              <a:t>        </a:t>
            </a:r>
          </a:p>
          <a:p>
            <a:pPr eaLnBrk="1" hangingPunct="1">
              <a:lnSpc>
                <a:spcPct val="80000"/>
              </a:lnSpc>
            </a:pPr>
            <a:r>
              <a:rPr lang="en-US" sz="1800" dirty="0"/>
              <a:t>F   </a:t>
            </a:r>
            <a:r>
              <a:rPr lang="en-US" sz="1800" dirty="0" err="1"/>
              <a:t>F</a:t>
            </a:r>
            <a:r>
              <a:rPr lang="en-US" sz="1800" dirty="0"/>
              <a:t>    </a:t>
            </a:r>
            <a:r>
              <a:rPr lang="en-US" sz="1800" dirty="0" err="1"/>
              <a:t>F</a:t>
            </a:r>
            <a:r>
              <a:rPr lang="en-US" sz="1800" dirty="0"/>
              <a:t>	       	        </a:t>
            </a:r>
            <a:r>
              <a:rPr lang="en-US" sz="1800" dirty="0">
                <a:solidFill>
                  <a:srgbClr val="00B0F0"/>
                </a:solidFill>
              </a:rPr>
              <a:t>F</a:t>
            </a:r>
            <a:r>
              <a:rPr lang="en-US" sz="1800" dirty="0"/>
              <a:t>           </a:t>
            </a:r>
            <a:r>
              <a:rPr lang="en-US" sz="1800" dirty="0">
                <a:solidFill>
                  <a:srgbClr val="92D050"/>
                </a:solidFill>
              </a:rPr>
              <a:t>T</a:t>
            </a:r>
            <a:r>
              <a:rPr lang="en-US" sz="1800" dirty="0"/>
              <a:t>             </a:t>
            </a:r>
            <a:r>
              <a:rPr lang="en-US" sz="1800" b="1" dirty="0"/>
              <a:t>F</a:t>
            </a:r>
            <a:r>
              <a:rPr lang="en-US" sz="1800" dirty="0"/>
              <a:t>      </a:t>
            </a:r>
            <a:r>
              <a:rPr lang="en-US" sz="1800" dirty="0">
                <a:solidFill>
                  <a:srgbClr val="0070C0"/>
                </a:solidFill>
              </a:rPr>
              <a:t>F</a:t>
            </a:r>
            <a:r>
              <a:rPr lang="en-US" sz="1800" dirty="0"/>
              <a:t>         </a:t>
            </a:r>
            <a:r>
              <a:rPr lang="en-US" sz="1800" dirty="0">
                <a:solidFill>
                  <a:srgbClr val="7030A0"/>
                </a:solidFill>
              </a:rPr>
              <a:t> T  </a:t>
            </a:r>
            <a:r>
              <a:rPr lang="en-US" sz="1800" dirty="0" err="1">
                <a:solidFill>
                  <a:srgbClr val="00B0F0"/>
                </a:solidFill>
              </a:rPr>
              <a:t>T</a:t>
            </a:r>
            <a:r>
              <a:rPr lang="en-US" sz="1800" dirty="0">
                <a:solidFill>
                  <a:srgbClr val="00B0F0"/>
                </a:solidFill>
              </a:rPr>
              <a:t> </a:t>
            </a:r>
            <a:r>
              <a:rPr lang="en-US" sz="1800" dirty="0"/>
              <a:t>          </a:t>
            </a:r>
            <a:r>
              <a:rPr lang="en-US" sz="1800" dirty="0" err="1">
                <a:solidFill>
                  <a:srgbClr val="00B050"/>
                </a:solidFill>
              </a:rPr>
              <a:t>T</a:t>
            </a:r>
            <a:r>
              <a:rPr lang="en-US" sz="1800" dirty="0"/>
              <a:t>    </a:t>
            </a:r>
            <a:r>
              <a:rPr lang="en-US" sz="1800" dirty="0" err="1">
                <a:solidFill>
                  <a:srgbClr val="7030A0"/>
                </a:solidFill>
              </a:rPr>
              <a:t>T</a:t>
            </a:r>
            <a:r>
              <a:rPr lang="en-US" sz="1800" dirty="0">
                <a:solidFill>
                  <a:srgbClr val="7030A0"/>
                </a:solidFill>
              </a:rPr>
              <a:t> </a:t>
            </a:r>
            <a:r>
              <a:rPr lang="en-US" sz="1800" dirty="0"/>
              <a:t>        </a:t>
            </a:r>
            <a:r>
              <a:rPr lang="en-US" sz="1800" dirty="0">
                <a:solidFill>
                  <a:srgbClr val="00B0F0"/>
                </a:solidFill>
              </a:rPr>
              <a:t>F</a:t>
            </a:r>
            <a:r>
              <a:rPr lang="en-US" sz="1800" dirty="0"/>
              <a:t>        </a:t>
            </a:r>
          </a:p>
          <a:p>
            <a:pPr eaLnBrk="1" hangingPunct="1">
              <a:buFontTx/>
              <a:buNone/>
            </a:pPr>
            <a:endParaRPr lang="en-US" dirty="0">
              <a:solidFill>
                <a:srgbClr val="00B050"/>
              </a:solidFill>
            </a:endParaRPr>
          </a:p>
        </p:txBody>
      </p:sp>
    </p:spTree>
    <p:extLst>
      <p:ext uri="{BB962C8B-B14F-4D97-AF65-F5344CB8AC3E}">
        <p14:creationId xmlns:p14="http://schemas.microsoft.com/office/powerpoint/2010/main" val="1405856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hangingPunct="1"/>
            <a:r>
              <a:rPr lang="en-US" sz="4000"/>
              <a:t>A question that only a truth table can answer.</a:t>
            </a:r>
          </a:p>
        </p:txBody>
      </p:sp>
      <p:sp>
        <p:nvSpPr>
          <p:cNvPr id="49155" name="Rectangle 3"/>
          <p:cNvSpPr>
            <a:spLocks noGrp="1" noChangeArrowheads="1"/>
          </p:cNvSpPr>
          <p:nvPr>
            <p:ph type="body" idx="1"/>
          </p:nvPr>
        </p:nvSpPr>
        <p:spPr/>
        <p:txBody>
          <a:bodyPr/>
          <a:lstStyle/>
          <a:p>
            <a:pPr eaLnBrk="1" hangingPunct="1"/>
            <a:r>
              <a:rPr lang="en-US"/>
              <a:t>Christina and Thomas are having a discussion about their plans for the evening. Christina says, “If you don’t love me, then I’m certainly not going to have sex with you.” Thomas replies,  “Well, that means that if I do love you, then you will have sex with me, right? Is Thomas correct? (Hint: Construct a truth table for each statement and compare them.) </a:t>
            </a:r>
          </a:p>
        </p:txBody>
      </p:sp>
    </p:spTree>
    <p:extLst>
      <p:ext uri="{BB962C8B-B14F-4D97-AF65-F5344CB8AC3E}">
        <p14:creationId xmlns:p14="http://schemas.microsoft.com/office/powerpoint/2010/main" val="3722061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pPr eaLnBrk="1" hangingPunct="1"/>
            <a:r>
              <a:rPr lang="en-US" sz="4000"/>
              <a:t>A question that only a truth table can answer.</a:t>
            </a:r>
          </a:p>
        </p:txBody>
      </p:sp>
      <p:sp>
        <p:nvSpPr>
          <p:cNvPr id="50179" name="Rectangle 3"/>
          <p:cNvSpPr>
            <a:spLocks noGrp="1" noChangeArrowheads="1"/>
          </p:cNvSpPr>
          <p:nvPr>
            <p:ph type="body" idx="1"/>
          </p:nvPr>
        </p:nvSpPr>
        <p:spPr/>
        <p:txBody>
          <a:bodyPr/>
          <a:lstStyle/>
          <a:p>
            <a:pPr eaLnBrk="1" hangingPunct="1"/>
            <a:r>
              <a:rPr lang="en-US"/>
              <a:t>Christina says, “If you don’t love me, then I’m certainly not going to have sex with you.”  </a:t>
            </a:r>
          </a:p>
          <a:p>
            <a:pPr eaLnBrk="1" hangingPunct="1"/>
            <a:r>
              <a:rPr lang="en-US"/>
              <a:t>Thomas replies,  “Well, that means that if I do love you, then you will have sex with me, right?</a:t>
            </a:r>
          </a:p>
          <a:p>
            <a:pPr eaLnBrk="1" hangingPunct="1"/>
            <a:r>
              <a:rPr lang="en-US"/>
              <a:t>T = Thomas loves Christina.</a:t>
            </a:r>
          </a:p>
          <a:p>
            <a:pPr eaLnBrk="1" hangingPunct="1"/>
            <a:r>
              <a:rPr lang="en-US"/>
              <a:t>C = Christina has sex with Thomas.</a:t>
            </a:r>
          </a:p>
        </p:txBody>
      </p:sp>
    </p:spTree>
    <p:extLst>
      <p:ext uri="{BB962C8B-B14F-4D97-AF65-F5344CB8AC3E}">
        <p14:creationId xmlns:p14="http://schemas.microsoft.com/office/powerpoint/2010/main" val="3302060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pPr eaLnBrk="1" hangingPunct="1"/>
            <a:r>
              <a:rPr lang="en-US"/>
              <a:t>A question that only a truth table can answer</a:t>
            </a:r>
          </a:p>
        </p:txBody>
      </p:sp>
      <p:sp>
        <p:nvSpPr>
          <p:cNvPr id="51203" name="Content Placeholder 2"/>
          <p:cNvSpPr>
            <a:spLocks noGrp="1"/>
          </p:cNvSpPr>
          <p:nvPr>
            <p:ph idx="1"/>
          </p:nvPr>
        </p:nvSpPr>
        <p:spPr/>
        <p:txBody>
          <a:bodyPr/>
          <a:lstStyle/>
          <a:p>
            <a:pPr eaLnBrk="1" hangingPunct="1"/>
            <a:r>
              <a:rPr lang="en-US"/>
              <a:t>T = Thomas loves Christina.</a:t>
            </a:r>
          </a:p>
          <a:p>
            <a:pPr eaLnBrk="1" hangingPunct="1"/>
            <a:r>
              <a:rPr lang="en-US"/>
              <a:t>C = Christina has sex with Thomas</a:t>
            </a:r>
          </a:p>
          <a:p>
            <a:pPr eaLnBrk="1" hangingPunct="1"/>
            <a:endParaRPr lang="en-US"/>
          </a:p>
          <a:p>
            <a:pPr eaLnBrk="1" hangingPunct="1"/>
            <a:r>
              <a:rPr lang="en-US"/>
              <a:t>Christina:  ~ T -&gt; ~C</a:t>
            </a:r>
          </a:p>
          <a:p>
            <a:pPr eaLnBrk="1" hangingPunct="1"/>
            <a:r>
              <a:rPr lang="en-US"/>
              <a:t>Thomas: T -&gt; C</a:t>
            </a:r>
          </a:p>
          <a:p>
            <a:pPr eaLnBrk="1" hangingPunct="1"/>
            <a:endParaRPr lang="en-US"/>
          </a:p>
        </p:txBody>
      </p:sp>
    </p:spTree>
    <p:extLst>
      <p:ext uri="{BB962C8B-B14F-4D97-AF65-F5344CB8AC3E}">
        <p14:creationId xmlns:p14="http://schemas.microsoft.com/office/powerpoint/2010/main" val="2258441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eaLnBrk="1" hangingPunct="1"/>
            <a:r>
              <a:rPr lang="en-US" sz="4000"/>
              <a:t>A question that only a truth table can answer.</a:t>
            </a:r>
          </a:p>
        </p:txBody>
      </p:sp>
      <p:sp>
        <p:nvSpPr>
          <p:cNvPr id="52227" name="Rectangle 3"/>
          <p:cNvSpPr>
            <a:spLocks noGrp="1" noChangeArrowheads="1"/>
          </p:cNvSpPr>
          <p:nvPr>
            <p:ph type="body" idx="1"/>
          </p:nvPr>
        </p:nvSpPr>
        <p:spPr/>
        <p:txBody>
          <a:bodyPr/>
          <a:lstStyle/>
          <a:p>
            <a:pPr eaLnBrk="1" hangingPunct="1"/>
            <a:r>
              <a:rPr lang="en-US" dirty="0"/>
              <a:t>Christina:  ~ T -&gt; ~C</a:t>
            </a:r>
          </a:p>
          <a:p>
            <a:pPr eaLnBrk="1" hangingPunct="1"/>
            <a:r>
              <a:rPr lang="en-US" dirty="0"/>
              <a:t>Thomas: T -&gt; C</a:t>
            </a:r>
          </a:p>
          <a:p>
            <a:pPr eaLnBrk="1" hangingPunct="1"/>
            <a:r>
              <a:rPr lang="en-US" u="sng" dirty="0"/>
              <a:t>T</a:t>
            </a:r>
            <a:r>
              <a:rPr lang="en-US" dirty="0"/>
              <a:t>	</a:t>
            </a:r>
            <a:r>
              <a:rPr lang="en-US" u="sng" dirty="0"/>
              <a:t>C</a:t>
            </a:r>
            <a:r>
              <a:rPr lang="en-US" dirty="0"/>
              <a:t>	 </a:t>
            </a:r>
            <a:r>
              <a:rPr lang="en-US" u="sng" dirty="0"/>
              <a:t>~ T -&gt; ~C</a:t>
            </a:r>
            <a:r>
              <a:rPr lang="en-US" dirty="0"/>
              <a:t>	 </a:t>
            </a:r>
            <a:r>
              <a:rPr lang="en-US" u="sng" dirty="0"/>
              <a:t>T -&gt; C</a:t>
            </a:r>
          </a:p>
          <a:p>
            <a:pPr eaLnBrk="1" hangingPunct="1"/>
            <a:r>
              <a:rPr lang="en-US" dirty="0"/>
              <a:t>T	T	  F   </a:t>
            </a:r>
            <a:r>
              <a:rPr lang="en-US" dirty="0">
                <a:solidFill>
                  <a:schemeClr val="folHlink"/>
                </a:solidFill>
              </a:rPr>
              <a:t>T   </a:t>
            </a:r>
            <a:r>
              <a:rPr lang="en-US" dirty="0"/>
              <a:t>F          </a:t>
            </a:r>
            <a:r>
              <a:rPr lang="en-US" dirty="0">
                <a:solidFill>
                  <a:schemeClr val="folHlink"/>
                </a:solidFill>
              </a:rPr>
              <a:t>T</a:t>
            </a:r>
          </a:p>
          <a:p>
            <a:pPr eaLnBrk="1" hangingPunct="1"/>
            <a:r>
              <a:rPr lang="en-US" dirty="0"/>
              <a:t>T	F	  F   </a:t>
            </a:r>
            <a:r>
              <a:rPr lang="en-US" dirty="0">
                <a:solidFill>
                  <a:schemeClr val="folHlink"/>
                </a:solidFill>
              </a:rPr>
              <a:t>T   </a:t>
            </a:r>
            <a:r>
              <a:rPr lang="en-US" dirty="0" err="1"/>
              <a:t>T</a:t>
            </a:r>
            <a:r>
              <a:rPr lang="en-US" dirty="0"/>
              <a:t>	  </a:t>
            </a:r>
            <a:r>
              <a:rPr lang="en-US" dirty="0">
                <a:solidFill>
                  <a:schemeClr val="folHlink"/>
                </a:solidFill>
              </a:rPr>
              <a:t>F</a:t>
            </a:r>
          </a:p>
          <a:p>
            <a:pPr eaLnBrk="1" hangingPunct="1"/>
            <a:r>
              <a:rPr lang="en-US" dirty="0"/>
              <a:t>F	T	  T   </a:t>
            </a:r>
            <a:r>
              <a:rPr lang="en-US" dirty="0">
                <a:solidFill>
                  <a:schemeClr val="folHlink"/>
                </a:solidFill>
              </a:rPr>
              <a:t>F   </a:t>
            </a:r>
            <a:r>
              <a:rPr lang="en-US" dirty="0" err="1"/>
              <a:t>F</a:t>
            </a:r>
            <a:r>
              <a:rPr lang="en-US" dirty="0"/>
              <a:t>          </a:t>
            </a:r>
            <a:r>
              <a:rPr lang="en-US" dirty="0">
                <a:solidFill>
                  <a:schemeClr val="folHlink"/>
                </a:solidFill>
              </a:rPr>
              <a:t>T</a:t>
            </a:r>
          </a:p>
          <a:p>
            <a:pPr eaLnBrk="1" hangingPunct="1"/>
            <a:r>
              <a:rPr lang="en-US" dirty="0"/>
              <a:t>F	F	  T   </a:t>
            </a:r>
            <a:r>
              <a:rPr lang="en-US" dirty="0" err="1">
                <a:solidFill>
                  <a:schemeClr val="folHlink"/>
                </a:solidFill>
              </a:rPr>
              <a:t>T</a:t>
            </a:r>
            <a:r>
              <a:rPr lang="en-US" dirty="0">
                <a:solidFill>
                  <a:schemeClr val="folHlink"/>
                </a:solidFill>
              </a:rPr>
              <a:t>   </a:t>
            </a:r>
            <a:r>
              <a:rPr lang="en-US" dirty="0" err="1"/>
              <a:t>T</a:t>
            </a:r>
            <a:r>
              <a:rPr lang="en-US" dirty="0"/>
              <a:t>          </a:t>
            </a:r>
            <a:r>
              <a:rPr lang="en-US" dirty="0" err="1">
                <a:solidFill>
                  <a:schemeClr val="folHlink"/>
                </a:solidFill>
              </a:rPr>
              <a:t>T</a:t>
            </a:r>
            <a:endParaRPr lang="en-US" dirty="0">
              <a:solidFill>
                <a:schemeClr val="folHlink"/>
              </a:solidFill>
            </a:endParaRPr>
          </a:p>
        </p:txBody>
      </p:sp>
    </p:spTree>
    <p:extLst>
      <p:ext uri="{BB962C8B-B14F-4D97-AF65-F5344CB8AC3E}">
        <p14:creationId xmlns:p14="http://schemas.microsoft.com/office/powerpoint/2010/main" val="4123253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Equivalence</a:t>
            </a:r>
          </a:p>
        </p:txBody>
      </p:sp>
      <p:sp>
        <p:nvSpPr>
          <p:cNvPr id="3" name="Content Placeholder 2"/>
          <p:cNvSpPr>
            <a:spLocks noGrp="1"/>
          </p:cNvSpPr>
          <p:nvPr>
            <p:ph idx="1"/>
          </p:nvPr>
        </p:nvSpPr>
        <p:spPr/>
        <p:txBody>
          <a:bodyPr>
            <a:normAutofit fontScale="77500" lnSpcReduction="20000"/>
          </a:bodyPr>
          <a:lstStyle/>
          <a:p>
            <a:r>
              <a:rPr lang="en-US" sz="4100" dirty="0"/>
              <a:t>Two compound sentences with the same set of variables but which are connected by different logical constants are equivalent if they bear the same set of truth values.</a:t>
            </a:r>
          </a:p>
          <a:p>
            <a:r>
              <a:rPr lang="en-US" sz="3100" dirty="0"/>
              <a:t>Refer to the table on p. 187 of the text. It outlines the following logical equivalences:</a:t>
            </a:r>
          </a:p>
          <a:p>
            <a:r>
              <a:rPr lang="en-US" sz="3100" dirty="0"/>
              <a:t>De Morgan’s Rules (DM)</a:t>
            </a:r>
          </a:p>
          <a:p>
            <a:r>
              <a:rPr lang="en-US" sz="3100" dirty="0"/>
              <a:t>Material Implication (MI)</a:t>
            </a:r>
          </a:p>
          <a:p>
            <a:r>
              <a:rPr lang="en-US" sz="3100" dirty="0"/>
              <a:t>Material equivalence (ME)</a:t>
            </a:r>
          </a:p>
          <a:p>
            <a:r>
              <a:rPr lang="en-US" sz="3100" dirty="0"/>
              <a:t>Double negation (DN)</a:t>
            </a:r>
          </a:p>
          <a:p>
            <a:r>
              <a:rPr lang="en-US" sz="3100" dirty="0"/>
              <a:t>Commutation (</a:t>
            </a:r>
            <a:r>
              <a:rPr lang="en-US" sz="3100" dirty="0" err="1"/>
              <a:t>Comm</a:t>
            </a:r>
            <a:r>
              <a:rPr lang="en-US" sz="3100" dirty="0"/>
              <a:t>)</a:t>
            </a:r>
          </a:p>
          <a:p>
            <a:r>
              <a:rPr lang="en-US" sz="3100" dirty="0"/>
              <a:t>Transposition</a:t>
            </a:r>
          </a:p>
          <a:p>
            <a:endParaRPr lang="en-US" dirty="0"/>
          </a:p>
        </p:txBody>
      </p:sp>
    </p:spTree>
    <p:extLst>
      <p:ext uri="{BB962C8B-B14F-4D97-AF65-F5344CB8AC3E}">
        <p14:creationId xmlns:p14="http://schemas.microsoft.com/office/powerpoint/2010/main" val="20372007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1488</Words>
  <Application>Microsoft Office PowerPoint</Application>
  <PresentationFormat>宽屏</PresentationFormat>
  <Paragraphs>149</Paragraphs>
  <Slides>16</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16</vt:i4>
      </vt:variant>
    </vt:vector>
  </HeadingPairs>
  <TitlesOfParts>
    <vt:vector size="20" baseType="lpstr">
      <vt:lpstr>Arial</vt:lpstr>
      <vt:lpstr>Calibri</vt:lpstr>
      <vt:lpstr>Calibri Light</vt:lpstr>
      <vt:lpstr>Office Theme</vt:lpstr>
      <vt:lpstr>PHIL 1290</vt:lpstr>
      <vt:lpstr>Truth Tables for the Logical Constants</vt:lpstr>
      <vt:lpstr>Truth Tables for the Logical Constants</vt:lpstr>
      <vt:lpstr>Truth Tables for the Logical Constants</vt:lpstr>
      <vt:lpstr>Truth Table Exercise</vt:lpstr>
      <vt:lpstr>Truth Table Exercise</vt:lpstr>
      <vt:lpstr>Truth Table Exercise</vt:lpstr>
      <vt:lpstr>Truth Table Exercise</vt:lpstr>
      <vt:lpstr>Truth Table Exercise</vt:lpstr>
      <vt:lpstr>Truth Table Exercise</vt:lpstr>
      <vt:lpstr>Truth Table Exercise</vt:lpstr>
      <vt:lpstr>A question that only a truth table can answer.</vt:lpstr>
      <vt:lpstr>A question that only a truth table can answer.</vt:lpstr>
      <vt:lpstr>A question that only a truth table can answer</vt:lpstr>
      <vt:lpstr>A question that only a truth table can answer.</vt:lpstr>
      <vt:lpstr>Logical Equivalence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17</cp:revision>
  <dcterms:created xsi:type="dcterms:W3CDTF">2020-09-04T19:28:06Z</dcterms:created>
  <dcterms:modified xsi:type="dcterms:W3CDTF">2020-10-31T17:59:27Z</dcterms:modified>
</cp:coreProperties>
</file>